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256" r:id="rId3"/>
    <p:sldId id="257" r:id="rId4"/>
    <p:sldId id="263" r:id="rId5"/>
    <p:sldId id="262" r:id="rId6"/>
    <p:sldId id="265" r:id="rId7"/>
    <p:sldId id="279" r:id="rId8"/>
    <p:sldId id="280" r:id="rId9"/>
    <p:sldId id="278" r:id="rId10"/>
    <p:sldId id="281" r:id="rId11"/>
    <p:sldId id="276" r:id="rId12"/>
    <p:sldId id="274" r:id="rId13"/>
    <p:sldId id="266" r:id="rId14"/>
    <p:sldId id="277" r:id="rId15"/>
    <p:sldId id="275" r:id="rId16"/>
    <p:sldId id="273" r:id="rId17"/>
    <p:sldId id="258" r:id="rId18"/>
    <p:sldId id="260" r:id="rId19"/>
    <p:sldId id="259" r:id="rId20"/>
    <p:sldId id="264" r:id="rId21"/>
    <p:sldId id="269" r:id="rId22"/>
    <p:sldId id="268" r:id="rId23"/>
    <p:sldId id="270" r:id="rId24"/>
    <p:sldId id="28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5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146" autoAdjust="0"/>
  </p:normalViewPr>
  <p:slideViewPr>
    <p:cSldViewPr snapToGrid="0" showGuides="1">
      <p:cViewPr varScale="1">
        <p:scale>
          <a:sx n="87" d="100"/>
          <a:sy n="87" d="100"/>
        </p:scale>
        <p:origin x="726" y="7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Sheet1!$F$17</c:f>
              <c:strCache>
                <c:ptCount val="1"/>
                <c:pt idx="0">
                  <c:v>Raised Capital ($M)</c:v>
                </c:pt>
              </c:strCache>
            </c:strRef>
          </c:tx>
          <c:spPr>
            <a:solidFill>
              <a:srgbClr val="8E7DF7"/>
            </a:solidFill>
            <a:ln>
              <a:solidFill>
                <a:srgbClr val="8E7DF7"/>
              </a:solidFill>
            </a:ln>
            <a:effectLst/>
          </c:spPr>
          <c:invertIfNegative val="0"/>
          <c:cat>
            <c:numRef>
              <c:f>Sheet1!$E$18:$E$29</c:f>
              <c:numCache>
                <c:formatCode>General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2023</c:v>
                </c:pt>
              </c:numCache>
            </c:numRef>
          </c:cat>
          <c:val>
            <c:numRef>
              <c:f>Sheet1!$F$18:$F$29</c:f>
              <c:numCache>
                <c:formatCode>General</c:formatCode>
                <c:ptCount val="12"/>
                <c:pt idx="0">
                  <c:v>0.2</c:v>
                </c:pt>
                <c:pt idx="1">
                  <c:v>2</c:v>
                </c:pt>
                <c:pt idx="2">
                  <c:v>38</c:v>
                </c:pt>
                <c:pt idx="3">
                  <c:v>100</c:v>
                </c:pt>
                <c:pt idx="4">
                  <c:v>100</c:v>
                </c:pt>
                <c:pt idx="5">
                  <c:v>316</c:v>
                </c:pt>
                <c:pt idx="6">
                  <c:v>11.27</c:v>
                </c:pt>
                <c:pt idx="7">
                  <c:v>283.5</c:v>
                </c:pt>
                <c:pt idx="8">
                  <c:v>350</c:v>
                </c:pt>
                <c:pt idx="9">
                  <c:v>600</c:v>
                </c:pt>
                <c:pt idx="10">
                  <c:v>950</c:v>
                </c:pt>
                <c:pt idx="11">
                  <c:v>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F9-46FD-9221-E06625E77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0260624"/>
        <c:axId val="610262064"/>
      </c:barChart>
      <c:catAx>
        <c:axId val="61026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262064"/>
        <c:crosses val="autoZero"/>
        <c:auto val="1"/>
        <c:lblAlgn val="ctr"/>
        <c:lblOffset val="100"/>
        <c:noMultiLvlLbl val="0"/>
      </c:catAx>
      <c:valAx>
        <c:axId val="61026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260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Valuation ($B)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Sheet1!$F$30</c:f>
              <c:strCache>
                <c:ptCount val="1"/>
                <c:pt idx="0">
                  <c:v>Valuation</c:v>
                </c:pt>
              </c:strCache>
            </c:strRef>
          </c:tx>
          <c:spPr>
            <a:ln w="19050" cap="rnd">
              <a:solidFill>
                <a:srgbClr val="8E7DF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E7DF7"/>
              </a:solidFill>
              <a:ln w="9525">
                <a:solidFill>
                  <a:srgbClr val="8E7DF7"/>
                </a:solidFill>
              </a:ln>
              <a:effectLst/>
            </c:spPr>
          </c:marker>
          <c:xVal>
            <c:numRef>
              <c:f>Sheet1!$E$31:$E$44</c:f>
              <c:numCache>
                <c:formatCode>mmm\-yy</c:formatCode>
                <c:ptCount val="14"/>
                <c:pt idx="0">
                  <c:v>40603</c:v>
                </c:pt>
                <c:pt idx="1">
                  <c:v>40940</c:v>
                </c:pt>
                <c:pt idx="2">
                  <c:v>41091</c:v>
                </c:pt>
                <c:pt idx="3">
                  <c:v>41640</c:v>
                </c:pt>
                <c:pt idx="4">
                  <c:v>41974</c:v>
                </c:pt>
                <c:pt idx="5">
                  <c:v>42186</c:v>
                </c:pt>
                <c:pt idx="6">
                  <c:v>42675</c:v>
                </c:pt>
                <c:pt idx="7">
                  <c:v>43344</c:v>
                </c:pt>
                <c:pt idx="8">
                  <c:v>43466</c:v>
                </c:pt>
                <c:pt idx="9">
                  <c:v>43709</c:v>
                </c:pt>
                <c:pt idx="10">
                  <c:v>43922</c:v>
                </c:pt>
                <c:pt idx="11">
                  <c:v>44256</c:v>
                </c:pt>
                <c:pt idx="12">
                  <c:v>44986</c:v>
                </c:pt>
                <c:pt idx="13">
                  <c:v>45323</c:v>
                </c:pt>
              </c:numCache>
            </c:numRef>
          </c:xVal>
          <c:yVal>
            <c:numRef>
              <c:f>Sheet1!$F$31:$F$44</c:f>
              <c:numCache>
                <c:formatCode>General</c:formatCode>
                <c:ptCount val="14"/>
                <c:pt idx="0">
                  <c:v>0.02</c:v>
                </c:pt>
                <c:pt idx="1">
                  <c:v>0.1</c:v>
                </c:pt>
                <c:pt idx="2">
                  <c:v>0.5</c:v>
                </c:pt>
                <c:pt idx="3">
                  <c:v>1.75</c:v>
                </c:pt>
                <c:pt idx="4">
                  <c:v>3.5</c:v>
                </c:pt>
                <c:pt idx="5">
                  <c:v>5</c:v>
                </c:pt>
                <c:pt idx="6">
                  <c:v>9.1999999999999993</c:v>
                </c:pt>
                <c:pt idx="7">
                  <c:v>19.8</c:v>
                </c:pt>
                <c:pt idx="8">
                  <c:v>22.4</c:v>
                </c:pt>
                <c:pt idx="9">
                  <c:v>35.25</c:v>
                </c:pt>
                <c:pt idx="10">
                  <c:v>36</c:v>
                </c:pt>
                <c:pt idx="11">
                  <c:v>94.4</c:v>
                </c:pt>
                <c:pt idx="12">
                  <c:v>50</c:v>
                </c:pt>
                <c:pt idx="13">
                  <c:v>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19-4773-8035-841171AB13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6055904"/>
        <c:axId val="756057344"/>
      </c:scatterChart>
      <c:valAx>
        <c:axId val="75605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057344"/>
        <c:crosses val="autoZero"/>
        <c:crossBetween val="midCat"/>
      </c:valAx>
      <c:valAx>
        <c:axId val="75605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05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2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E3323-B021-429A-82CC-01F10C2C413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1EE49D-48AA-49A4-A89D-901680B0E004}">
      <dgm:prSet/>
      <dgm:spPr/>
      <dgm:t>
        <a:bodyPr/>
        <a:lstStyle/>
        <a:p>
          <a:r>
            <a:rPr lang="en-US"/>
            <a:t>Business owners can accept credit, debit, and other forms of payments </a:t>
          </a:r>
        </a:p>
      </dgm:t>
    </dgm:pt>
    <dgm:pt modelId="{083F06F0-FC49-488B-8E7D-4E090AC33CC7}" type="parTrans" cxnId="{99E2DE1A-7C38-4C30-A9DC-3EF677CE9645}">
      <dgm:prSet/>
      <dgm:spPr/>
      <dgm:t>
        <a:bodyPr/>
        <a:lstStyle/>
        <a:p>
          <a:endParaRPr lang="en-US"/>
        </a:p>
      </dgm:t>
    </dgm:pt>
    <dgm:pt modelId="{15001DC6-F35C-4657-9C4F-6A732D0A82B1}" type="sibTrans" cxnId="{99E2DE1A-7C38-4C30-A9DC-3EF677CE9645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C9E7D4E-6BFA-43BD-A60F-935A6E7CBFC0}">
      <dgm:prSet/>
      <dgm:spPr/>
      <dgm:t>
        <a:bodyPr/>
        <a:lstStyle/>
        <a:p>
          <a:r>
            <a:rPr lang="en-US"/>
            <a:t>The customer doesn’t need a contractual merchant account</a:t>
          </a:r>
        </a:p>
      </dgm:t>
    </dgm:pt>
    <dgm:pt modelId="{F7B0F76B-8A68-4E4D-ACAD-F2C51007E458}" type="parTrans" cxnId="{17B3D5FA-5541-4086-B0A2-5A46CC4FF0E3}">
      <dgm:prSet/>
      <dgm:spPr/>
      <dgm:t>
        <a:bodyPr/>
        <a:lstStyle/>
        <a:p>
          <a:endParaRPr lang="en-US"/>
        </a:p>
      </dgm:t>
    </dgm:pt>
    <dgm:pt modelId="{87AE8554-FAFC-481D-8A02-6A621AE0677F}" type="sibTrans" cxnId="{17B3D5FA-5541-4086-B0A2-5A46CC4FF0E3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656EDD98-9D8D-4D7A-85B2-BA67E7F8CACB}">
      <dgm:prSet/>
      <dgm:spPr/>
      <dgm:t>
        <a:bodyPr/>
        <a:lstStyle/>
        <a:p>
          <a:r>
            <a:rPr lang="en-US"/>
            <a:t>Best suited for eCommerce (analytics and management)</a:t>
          </a:r>
        </a:p>
      </dgm:t>
    </dgm:pt>
    <dgm:pt modelId="{CFCAA460-33D6-450B-A767-041636E1B43A}" type="parTrans" cxnId="{C38EAAC8-0872-4CE2-AE8D-33D2FA21C284}">
      <dgm:prSet/>
      <dgm:spPr/>
      <dgm:t>
        <a:bodyPr/>
        <a:lstStyle/>
        <a:p>
          <a:endParaRPr lang="en-US"/>
        </a:p>
      </dgm:t>
    </dgm:pt>
    <dgm:pt modelId="{3743744B-8DB0-48F2-B0DC-C7385CC98031}" type="sibTrans" cxnId="{C38EAAC8-0872-4CE2-AE8D-33D2FA21C284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87C2BB9A-34C7-4A8E-BC27-6E7757F8B878}">
      <dgm:prSet/>
      <dgm:spPr/>
      <dgm:t>
        <a:bodyPr/>
        <a:lstStyle/>
        <a:p>
          <a:r>
            <a:rPr lang="en-US" dirty="0"/>
            <a:t>Can integrate with in person point of sale systems without coding</a:t>
          </a:r>
        </a:p>
      </dgm:t>
    </dgm:pt>
    <dgm:pt modelId="{B567BADE-C21C-415C-B63D-50BEAF3A7C5C}" type="parTrans" cxnId="{1C3D5E70-FFE9-40F5-8D99-F8EFD1688871}">
      <dgm:prSet/>
      <dgm:spPr/>
      <dgm:t>
        <a:bodyPr/>
        <a:lstStyle/>
        <a:p>
          <a:endParaRPr lang="en-US"/>
        </a:p>
      </dgm:t>
    </dgm:pt>
    <dgm:pt modelId="{588CF32C-9446-4FA1-9D39-168CD1B7DBB2}" type="sibTrans" cxnId="{1C3D5E70-FFE9-40F5-8D99-F8EFD168887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C5DDFEED-A8A8-4D86-B50B-6A215D6A6391}">
      <dgm:prSet/>
      <dgm:spPr/>
      <dgm:t>
        <a:bodyPr/>
        <a:lstStyle/>
        <a:p>
          <a:r>
            <a:rPr lang="en-US"/>
            <a:t>Only initial hardware costs and payment processing fees</a:t>
          </a:r>
        </a:p>
      </dgm:t>
    </dgm:pt>
    <dgm:pt modelId="{8890C53A-5CF5-45D4-9975-A97465103E78}" type="parTrans" cxnId="{AC921570-2BE7-4C59-96B0-CD6B05A08959}">
      <dgm:prSet/>
      <dgm:spPr/>
      <dgm:t>
        <a:bodyPr/>
        <a:lstStyle/>
        <a:p>
          <a:endParaRPr lang="en-US"/>
        </a:p>
      </dgm:t>
    </dgm:pt>
    <dgm:pt modelId="{A948E6F1-13D5-4B6F-9680-796E7128BD58}" type="sibTrans" cxnId="{AC921570-2BE7-4C59-96B0-CD6B05A08959}">
      <dgm:prSet/>
      <dgm:spPr/>
      <dgm:t>
        <a:bodyPr/>
        <a:lstStyle/>
        <a:p>
          <a:endParaRPr lang="en-US"/>
        </a:p>
      </dgm:t>
    </dgm:pt>
    <dgm:pt modelId="{6E235C9C-1362-4501-B080-486487115191}" type="pres">
      <dgm:prSet presAssocID="{8DFE3323-B021-429A-82CC-01F10C2C4137}" presName="outerComposite" presStyleCnt="0">
        <dgm:presLayoutVars>
          <dgm:chMax val="5"/>
          <dgm:dir/>
          <dgm:resizeHandles val="exact"/>
        </dgm:presLayoutVars>
      </dgm:prSet>
      <dgm:spPr/>
    </dgm:pt>
    <dgm:pt modelId="{81E43D4B-36A4-4131-B111-9CE6F4CE7D0E}" type="pres">
      <dgm:prSet presAssocID="{8DFE3323-B021-429A-82CC-01F10C2C4137}" presName="dummyMaxCanvas" presStyleCnt="0">
        <dgm:presLayoutVars/>
      </dgm:prSet>
      <dgm:spPr/>
    </dgm:pt>
    <dgm:pt modelId="{B124CB4C-106B-4DC2-8141-33A00CA62AAD}" type="pres">
      <dgm:prSet presAssocID="{8DFE3323-B021-429A-82CC-01F10C2C4137}" presName="FiveNodes_1" presStyleLbl="node1" presStyleIdx="0" presStyleCnt="5">
        <dgm:presLayoutVars>
          <dgm:bulletEnabled val="1"/>
        </dgm:presLayoutVars>
      </dgm:prSet>
      <dgm:spPr/>
    </dgm:pt>
    <dgm:pt modelId="{6623352B-C371-43F3-B148-AD2B0B844CD6}" type="pres">
      <dgm:prSet presAssocID="{8DFE3323-B021-429A-82CC-01F10C2C4137}" presName="FiveNodes_2" presStyleLbl="node1" presStyleIdx="1" presStyleCnt="5">
        <dgm:presLayoutVars>
          <dgm:bulletEnabled val="1"/>
        </dgm:presLayoutVars>
      </dgm:prSet>
      <dgm:spPr/>
    </dgm:pt>
    <dgm:pt modelId="{C3520726-AB06-43A7-ABAD-4607ECAF9094}" type="pres">
      <dgm:prSet presAssocID="{8DFE3323-B021-429A-82CC-01F10C2C4137}" presName="FiveNodes_3" presStyleLbl="node1" presStyleIdx="2" presStyleCnt="5">
        <dgm:presLayoutVars>
          <dgm:bulletEnabled val="1"/>
        </dgm:presLayoutVars>
      </dgm:prSet>
      <dgm:spPr/>
    </dgm:pt>
    <dgm:pt modelId="{CBA7F02A-352D-4AAC-BCEC-3F6792C9FC95}" type="pres">
      <dgm:prSet presAssocID="{8DFE3323-B021-429A-82CC-01F10C2C4137}" presName="FiveNodes_4" presStyleLbl="node1" presStyleIdx="3" presStyleCnt="5">
        <dgm:presLayoutVars>
          <dgm:bulletEnabled val="1"/>
        </dgm:presLayoutVars>
      </dgm:prSet>
      <dgm:spPr/>
    </dgm:pt>
    <dgm:pt modelId="{69814AEA-DC61-40C3-BB4E-DF43ECC25437}" type="pres">
      <dgm:prSet presAssocID="{8DFE3323-B021-429A-82CC-01F10C2C4137}" presName="FiveNodes_5" presStyleLbl="node1" presStyleIdx="4" presStyleCnt="5">
        <dgm:presLayoutVars>
          <dgm:bulletEnabled val="1"/>
        </dgm:presLayoutVars>
      </dgm:prSet>
      <dgm:spPr/>
    </dgm:pt>
    <dgm:pt modelId="{DD19C0EF-8EBB-4B73-AF2C-15AB1C4D4E9A}" type="pres">
      <dgm:prSet presAssocID="{8DFE3323-B021-429A-82CC-01F10C2C4137}" presName="FiveConn_1-2" presStyleLbl="fgAccFollowNode1" presStyleIdx="0" presStyleCnt="4" custScaleX="129161" custLinFactX="200000" custLinFactNeighborX="258753" custLinFactNeighborY="-55278">
        <dgm:presLayoutVars>
          <dgm:bulletEnabled val="1"/>
        </dgm:presLayoutVars>
      </dgm:prSet>
      <dgm:spPr/>
    </dgm:pt>
    <dgm:pt modelId="{E976D234-F2A4-4A44-AC2D-8A81F1FA4DD2}" type="pres">
      <dgm:prSet presAssocID="{8DFE3323-B021-429A-82CC-01F10C2C4137}" presName="FiveConn_2-3" presStyleLbl="fgAccFollowNode1" presStyleIdx="1" presStyleCnt="4" custLinFactX="127767" custLinFactNeighborX="200000" custLinFactNeighborY="-99259">
        <dgm:presLayoutVars>
          <dgm:bulletEnabled val="1"/>
        </dgm:presLayoutVars>
      </dgm:prSet>
      <dgm:spPr/>
    </dgm:pt>
    <dgm:pt modelId="{8FFCC0AF-106D-496D-AEFA-AA142117B345}" type="pres">
      <dgm:prSet presAssocID="{8DFE3323-B021-429A-82CC-01F10C2C4137}" presName="FiveConn_3-4" presStyleLbl="fgAccFollowNode1" presStyleIdx="2" presStyleCnt="4" custLinFactX="78197" custLinFactY="-70699" custLinFactNeighborX="100000" custLinFactNeighborY="-100000">
        <dgm:presLayoutVars>
          <dgm:bulletEnabled val="1"/>
        </dgm:presLayoutVars>
      </dgm:prSet>
      <dgm:spPr/>
    </dgm:pt>
    <dgm:pt modelId="{AADBC30F-AA51-439C-8A93-BEBFB2D51B69}" type="pres">
      <dgm:prSet presAssocID="{8DFE3323-B021-429A-82CC-01F10C2C4137}" presName="FiveConn_4-5" presStyleLbl="fgAccFollowNode1" presStyleIdx="3" presStyleCnt="4" custLinFactY="-100000" custLinFactNeighborX="86635" custLinFactNeighborY="-157471">
        <dgm:presLayoutVars>
          <dgm:bulletEnabled val="1"/>
        </dgm:presLayoutVars>
      </dgm:prSet>
      <dgm:spPr/>
    </dgm:pt>
    <dgm:pt modelId="{488EC3E5-1EC7-4086-AB13-EF28B062A2CC}" type="pres">
      <dgm:prSet presAssocID="{8DFE3323-B021-429A-82CC-01F10C2C4137}" presName="FiveNodes_1_text" presStyleLbl="node1" presStyleIdx="4" presStyleCnt="5">
        <dgm:presLayoutVars>
          <dgm:bulletEnabled val="1"/>
        </dgm:presLayoutVars>
      </dgm:prSet>
      <dgm:spPr/>
    </dgm:pt>
    <dgm:pt modelId="{3BE47E7C-2182-49C0-A1C5-790934FD9EE9}" type="pres">
      <dgm:prSet presAssocID="{8DFE3323-B021-429A-82CC-01F10C2C4137}" presName="FiveNodes_2_text" presStyleLbl="node1" presStyleIdx="4" presStyleCnt="5">
        <dgm:presLayoutVars>
          <dgm:bulletEnabled val="1"/>
        </dgm:presLayoutVars>
      </dgm:prSet>
      <dgm:spPr/>
    </dgm:pt>
    <dgm:pt modelId="{679D7116-E992-4B0B-B44D-288784C8DB0D}" type="pres">
      <dgm:prSet presAssocID="{8DFE3323-B021-429A-82CC-01F10C2C4137}" presName="FiveNodes_3_text" presStyleLbl="node1" presStyleIdx="4" presStyleCnt="5">
        <dgm:presLayoutVars>
          <dgm:bulletEnabled val="1"/>
        </dgm:presLayoutVars>
      </dgm:prSet>
      <dgm:spPr/>
    </dgm:pt>
    <dgm:pt modelId="{74A8DD5C-1FC9-42E9-BFEA-2FF2AAC1AD23}" type="pres">
      <dgm:prSet presAssocID="{8DFE3323-B021-429A-82CC-01F10C2C4137}" presName="FiveNodes_4_text" presStyleLbl="node1" presStyleIdx="4" presStyleCnt="5">
        <dgm:presLayoutVars>
          <dgm:bulletEnabled val="1"/>
        </dgm:presLayoutVars>
      </dgm:prSet>
      <dgm:spPr/>
    </dgm:pt>
    <dgm:pt modelId="{A416D2C0-7546-4993-8837-799129EDB551}" type="pres">
      <dgm:prSet presAssocID="{8DFE3323-B021-429A-82CC-01F10C2C413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BC24E11-8CF7-4CE0-8522-C0D788794C57}" type="presOf" srcId="{8E1EE49D-48AA-49A4-A89D-901680B0E004}" destId="{B124CB4C-106B-4DC2-8141-33A00CA62AAD}" srcOrd="0" destOrd="0" presId="urn:microsoft.com/office/officeart/2005/8/layout/vProcess5"/>
    <dgm:cxn modelId="{99E2DE1A-7C38-4C30-A9DC-3EF677CE9645}" srcId="{8DFE3323-B021-429A-82CC-01F10C2C4137}" destId="{8E1EE49D-48AA-49A4-A89D-901680B0E004}" srcOrd="0" destOrd="0" parTransId="{083F06F0-FC49-488B-8E7D-4E090AC33CC7}" sibTransId="{15001DC6-F35C-4657-9C4F-6A732D0A82B1}"/>
    <dgm:cxn modelId="{65D1C140-07B0-484F-93BC-F945EDD04B10}" type="presOf" srcId="{87C2BB9A-34C7-4A8E-BC27-6E7757F8B878}" destId="{CBA7F02A-352D-4AAC-BCEC-3F6792C9FC95}" srcOrd="0" destOrd="0" presId="urn:microsoft.com/office/officeart/2005/8/layout/vProcess5"/>
    <dgm:cxn modelId="{7BF5075D-E474-4E95-AA8B-E9ACB77B242D}" type="presOf" srcId="{BC9E7D4E-6BFA-43BD-A60F-935A6E7CBFC0}" destId="{6623352B-C371-43F3-B148-AD2B0B844CD6}" srcOrd="0" destOrd="0" presId="urn:microsoft.com/office/officeart/2005/8/layout/vProcess5"/>
    <dgm:cxn modelId="{71D5055F-1F78-4AFD-8FDB-7D4A9AA2C6A2}" type="presOf" srcId="{87C2BB9A-34C7-4A8E-BC27-6E7757F8B878}" destId="{74A8DD5C-1FC9-42E9-BFEA-2FF2AAC1AD23}" srcOrd="1" destOrd="0" presId="urn:microsoft.com/office/officeart/2005/8/layout/vProcess5"/>
    <dgm:cxn modelId="{FD7B9542-0F6B-4F01-A7D7-94AC86A9F1B8}" type="presOf" srcId="{87AE8554-FAFC-481D-8A02-6A621AE0677F}" destId="{E976D234-F2A4-4A44-AC2D-8A81F1FA4DD2}" srcOrd="0" destOrd="0" presId="urn:microsoft.com/office/officeart/2005/8/layout/vProcess5"/>
    <dgm:cxn modelId="{1556A666-AB0A-4150-8212-EA76185AD574}" type="presOf" srcId="{C5DDFEED-A8A8-4D86-B50B-6A215D6A6391}" destId="{A416D2C0-7546-4993-8837-799129EDB551}" srcOrd="1" destOrd="0" presId="urn:microsoft.com/office/officeart/2005/8/layout/vProcess5"/>
    <dgm:cxn modelId="{E1C39A4F-8B5C-40A2-8D47-675876011341}" type="presOf" srcId="{8E1EE49D-48AA-49A4-A89D-901680B0E004}" destId="{488EC3E5-1EC7-4086-AB13-EF28B062A2CC}" srcOrd="1" destOrd="0" presId="urn:microsoft.com/office/officeart/2005/8/layout/vProcess5"/>
    <dgm:cxn modelId="{AC921570-2BE7-4C59-96B0-CD6B05A08959}" srcId="{8DFE3323-B021-429A-82CC-01F10C2C4137}" destId="{C5DDFEED-A8A8-4D86-B50B-6A215D6A6391}" srcOrd="4" destOrd="0" parTransId="{8890C53A-5CF5-45D4-9975-A97465103E78}" sibTransId="{A948E6F1-13D5-4B6F-9680-796E7128BD58}"/>
    <dgm:cxn modelId="{1C3D5E70-FFE9-40F5-8D99-F8EFD1688871}" srcId="{8DFE3323-B021-429A-82CC-01F10C2C4137}" destId="{87C2BB9A-34C7-4A8E-BC27-6E7757F8B878}" srcOrd="3" destOrd="0" parTransId="{B567BADE-C21C-415C-B63D-50BEAF3A7C5C}" sibTransId="{588CF32C-9446-4FA1-9D39-168CD1B7DBB2}"/>
    <dgm:cxn modelId="{92844255-DC2C-4821-BD23-6279FA159014}" type="presOf" srcId="{656EDD98-9D8D-4D7A-85B2-BA67E7F8CACB}" destId="{C3520726-AB06-43A7-ABAD-4607ECAF9094}" srcOrd="0" destOrd="0" presId="urn:microsoft.com/office/officeart/2005/8/layout/vProcess5"/>
    <dgm:cxn modelId="{F5E78B78-72AB-43E6-B11E-F55E7C35B76C}" type="presOf" srcId="{15001DC6-F35C-4657-9C4F-6A732D0A82B1}" destId="{DD19C0EF-8EBB-4B73-AF2C-15AB1C4D4E9A}" srcOrd="0" destOrd="0" presId="urn:microsoft.com/office/officeart/2005/8/layout/vProcess5"/>
    <dgm:cxn modelId="{BA7D8589-6583-4070-84E4-2311CE6549F1}" type="presOf" srcId="{C5DDFEED-A8A8-4D86-B50B-6A215D6A6391}" destId="{69814AEA-DC61-40C3-BB4E-DF43ECC25437}" srcOrd="0" destOrd="0" presId="urn:microsoft.com/office/officeart/2005/8/layout/vProcess5"/>
    <dgm:cxn modelId="{91D6438C-3C0B-426C-A067-C0644CECA9BF}" type="presOf" srcId="{8DFE3323-B021-429A-82CC-01F10C2C4137}" destId="{6E235C9C-1362-4501-B080-486487115191}" srcOrd="0" destOrd="0" presId="urn:microsoft.com/office/officeart/2005/8/layout/vProcess5"/>
    <dgm:cxn modelId="{C38EAAC8-0872-4CE2-AE8D-33D2FA21C284}" srcId="{8DFE3323-B021-429A-82CC-01F10C2C4137}" destId="{656EDD98-9D8D-4D7A-85B2-BA67E7F8CACB}" srcOrd="2" destOrd="0" parTransId="{CFCAA460-33D6-450B-A767-041636E1B43A}" sibTransId="{3743744B-8DB0-48F2-B0DC-C7385CC98031}"/>
    <dgm:cxn modelId="{42FFCCD4-54F5-4846-AC68-A30F17CD812A}" type="presOf" srcId="{588CF32C-9446-4FA1-9D39-168CD1B7DBB2}" destId="{AADBC30F-AA51-439C-8A93-BEBFB2D51B69}" srcOrd="0" destOrd="0" presId="urn:microsoft.com/office/officeart/2005/8/layout/vProcess5"/>
    <dgm:cxn modelId="{9C21D4DC-3715-4F1F-9D97-515F7CE83413}" type="presOf" srcId="{3743744B-8DB0-48F2-B0DC-C7385CC98031}" destId="{8FFCC0AF-106D-496D-AEFA-AA142117B345}" srcOrd="0" destOrd="0" presId="urn:microsoft.com/office/officeart/2005/8/layout/vProcess5"/>
    <dgm:cxn modelId="{59985EDD-E14B-4F9D-AEA9-106134CF88AB}" type="presOf" srcId="{BC9E7D4E-6BFA-43BD-A60F-935A6E7CBFC0}" destId="{3BE47E7C-2182-49C0-A1C5-790934FD9EE9}" srcOrd="1" destOrd="0" presId="urn:microsoft.com/office/officeart/2005/8/layout/vProcess5"/>
    <dgm:cxn modelId="{615956DE-3FA2-4B2E-9842-66C64306B20A}" type="presOf" srcId="{656EDD98-9D8D-4D7A-85B2-BA67E7F8CACB}" destId="{679D7116-E992-4B0B-B44D-288784C8DB0D}" srcOrd="1" destOrd="0" presId="urn:microsoft.com/office/officeart/2005/8/layout/vProcess5"/>
    <dgm:cxn modelId="{17B3D5FA-5541-4086-B0A2-5A46CC4FF0E3}" srcId="{8DFE3323-B021-429A-82CC-01F10C2C4137}" destId="{BC9E7D4E-6BFA-43BD-A60F-935A6E7CBFC0}" srcOrd="1" destOrd="0" parTransId="{F7B0F76B-8A68-4E4D-ACAD-F2C51007E458}" sibTransId="{87AE8554-FAFC-481D-8A02-6A621AE0677F}"/>
    <dgm:cxn modelId="{C2DB061C-0212-4F63-8263-A1E1F6157D92}" type="presParOf" srcId="{6E235C9C-1362-4501-B080-486487115191}" destId="{81E43D4B-36A4-4131-B111-9CE6F4CE7D0E}" srcOrd="0" destOrd="0" presId="urn:microsoft.com/office/officeart/2005/8/layout/vProcess5"/>
    <dgm:cxn modelId="{8F94DF2F-A875-49D9-ABC2-B0C1A2E2273A}" type="presParOf" srcId="{6E235C9C-1362-4501-B080-486487115191}" destId="{B124CB4C-106B-4DC2-8141-33A00CA62AAD}" srcOrd="1" destOrd="0" presId="urn:microsoft.com/office/officeart/2005/8/layout/vProcess5"/>
    <dgm:cxn modelId="{0A9F3196-608C-4EE4-A552-D4183204B61D}" type="presParOf" srcId="{6E235C9C-1362-4501-B080-486487115191}" destId="{6623352B-C371-43F3-B148-AD2B0B844CD6}" srcOrd="2" destOrd="0" presId="urn:microsoft.com/office/officeart/2005/8/layout/vProcess5"/>
    <dgm:cxn modelId="{58A35D96-CAB4-4C4F-9CC5-953763363D66}" type="presParOf" srcId="{6E235C9C-1362-4501-B080-486487115191}" destId="{C3520726-AB06-43A7-ABAD-4607ECAF9094}" srcOrd="3" destOrd="0" presId="urn:microsoft.com/office/officeart/2005/8/layout/vProcess5"/>
    <dgm:cxn modelId="{40ABE36F-C113-49A1-991B-A0307FCAEF24}" type="presParOf" srcId="{6E235C9C-1362-4501-B080-486487115191}" destId="{CBA7F02A-352D-4AAC-BCEC-3F6792C9FC95}" srcOrd="4" destOrd="0" presId="urn:microsoft.com/office/officeart/2005/8/layout/vProcess5"/>
    <dgm:cxn modelId="{FC1100DD-CF20-41AF-9EB8-8957C4F6DD25}" type="presParOf" srcId="{6E235C9C-1362-4501-B080-486487115191}" destId="{69814AEA-DC61-40C3-BB4E-DF43ECC25437}" srcOrd="5" destOrd="0" presId="urn:microsoft.com/office/officeart/2005/8/layout/vProcess5"/>
    <dgm:cxn modelId="{2A64FCF6-BE3C-44B1-9849-150D79B62106}" type="presParOf" srcId="{6E235C9C-1362-4501-B080-486487115191}" destId="{DD19C0EF-8EBB-4B73-AF2C-15AB1C4D4E9A}" srcOrd="6" destOrd="0" presId="urn:microsoft.com/office/officeart/2005/8/layout/vProcess5"/>
    <dgm:cxn modelId="{B2BC172A-8A47-4662-B602-601CC73214D8}" type="presParOf" srcId="{6E235C9C-1362-4501-B080-486487115191}" destId="{E976D234-F2A4-4A44-AC2D-8A81F1FA4DD2}" srcOrd="7" destOrd="0" presId="urn:microsoft.com/office/officeart/2005/8/layout/vProcess5"/>
    <dgm:cxn modelId="{1AD5199A-2E61-4581-A357-C1A1D8B99889}" type="presParOf" srcId="{6E235C9C-1362-4501-B080-486487115191}" destId="{8FFCC0AF-106D-496D-AEFA-AA142117B345}" srcOrd="8" destOrd="0" presId="urn:microsoft.com/office/officeart/2005/8/layout/vProcess5"/>
    <dgm:cxn modelId="{70E23EAC-6AFA-4C45-8FEB-42182D897A02}" type="presParOf" srcId="{6E235C9C-1362-4501-B080-486487115191}" destId="{AADBC30F-AA51-439C-8A93-BEBFB2D51B69}" srcOrd="9" destOrd="0" presId="urn:microsoft.com/office/officeart/2005/8/layout/vProcess5"/>
    <dgm:cxn modelId="{C7AF4F55-CC88-48EF-97E8-068D6A021963}" type="presParOf" srcId="{6E235C9C-1362-4501-B080-486487115191}" destId="{488EC3E5-1EC7-4086-AB13-EF28B062A2CC}" srcOrd="10" destOrd="0" presId="urn:microsoft.com/office/officeart/2005/8/layout/vProcess5"/>
    <dgm:cxn modelId="{7C4B1188-4A64-4CD8-A869-EB4D92DDDD3B}" type="presParOf" srcId="{6E235C9C-1362-4501-B080-486487115191}" destId="{3BE47E7C-2182-49C0-A1C5-790934FD9EE9}" srcOrd="11" destOrd="0" presId="urn:microsoft.com/office/officeart/2005/8/layout/vProcess5"/>
    <dgm:cxn modelId="{F2E0DAE7-8579-4EDC-ACA8-CE97344C5F15}" type="presParOf" srcId="{6E235C9C-1362-4501-B080-486487115191}" destId="{679D7116-E992-4B0B-B44D-288784C8DB0D}" srcOrd="12" destOrd="0" presId="urn:microsoft.com/office/officeart/2005/8/layout/vProcess5"/>
    <dgm:cxn modelId="{A43254E5-2660-474B-8397-CA2E4E0B3728}" type="presParOf" srcId="{6E235C9C-1362-4501-B080-486487115191}" destId="{74A8DD5C-1FC9-42E9-BFEA-2FF2AAC1AD23}" srcOrd="13" destOrd="0" presId="urn:microsoft.com/office/officeart/2005/8/layout/vProcess5"/>
    <dgm:cxn modelId="{A34BA79A-D865-4FBA-BAA1-A39237C20BD7}" type="presParOf" srcId="{6E235C9C-1362-4501-B080-486487115191}" destId="{A416D2C0-7546-4993-8837-799129EDB55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29A7E3-E524-44AB-B707-6D76776E4A7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E5EEB6-A3E1-4FD9-BEBA-7CA1E6DA83F4}">
      <dgm:prSet/>
      <dgm:spPr/>
      <dgm:t>
        <a:bodyPr/>
        <a:lstStyle/>
        <a:p>
          <a:r>
            <a:rPr lang="en-US"/>
            <a:t>Customer pays with a credit card</a:t>
          </a:r>
        </a:p>
      </dgm:t>
    </dgm:pt>
    <dgm:pt modelId="{CA259FF4-98FB-47AD-93F6-C04E79ACD047}" type="parTrans" cxnId="{1ECDECD1-D6C0-4590-8689-7E4285E3D564}">
      <dgm:prSet/>
      <dgm:spPr/>
      <dgm:t>
        <a:bodyPr/>
        <a:lstStyle/>
        <a:p>
          <a:endParaRPr lang="en-US"/>
        </a:p>
      </dgm:t>
    </dgm:pt>
    <dgm:pt modelId="{C24B38F2-F5E2-457E-98A0-8C0E2EC4DE38}" type="sibTrans" cxnId="{1ECDECD1-D6C0-4590-8689-7E4285E3D564}">
      <dgm:prSet/>
      <dgm:spPr/>
      <dgm:t>
        <a:bodyPr/>
        <a:lstStyle/>
        <a:p>
          <a:endParaRPr lang="en-US"/>
        </a:p>
      </dgm:t>
    </dgm:pt>
    <dgm:pt modelId="{1C58106A-8478-4A33-B607-4A18A3BEB46F}">
      <dgm:prSet/>
      <dgm:spPr/>
      <dgm:t>
        <a:bodyPr/>
        <a:lstStyle/>
        <a:p>
          <a:r>
            <a:rPr lang="en-US"/>
            <a:t>Stripe’s payment gateway encrypts card details (checks legitimacy, authorizes, and protects details)</a:t>
          </a:r>
        </a:p>
      </dgm:t>
    </dgm:pt>
    <dgm:pt modelId="{E1E2E96E-5BC7-4E0F-8133-15B02E1085E9}" type="parTrans" cxnId="{937D382F-6954-46E6-94FC-C6FD9C114D02}">
      <dgm:prSet/>
      <dgm:spPr/>
      <dgm:t>
        <a:bodyPr/>
        <a:lstStyle/>
        <a:p>
          <a:endParaRPr lang="en-US"/>
        </a:p>
      </dgm:t>
    </dgm:pt>
    <dgm:pt modelId="{C20D198F-28DC-4AE0-97E9-1AA7EE9FD30B}" type="sibTrans" cxnId="{937D382F-6954-46E6-94FC-C6FD9C114D02}">
      <dgm:prSet/>
      <dgm:spPr/>
      <dgm:t>
        <a:bodyPr/>
        <a:lstStyle/>
        <a:p>
          <a:endParaRPr lang="en-US"/>
        </a:p>
      </dgm:t>
    </dgm:pt>
    <dgm:pt modelId="{B35EB5CB-A6D5-4064-960F-DAFD13485893}">
      <dgm:prSet/>
      <dgm:spPr/>
      <dgm:t>
        <a:bodyPr/>
        <a:lstStyle/>
        <a:p>
          <a:r>
            <a:rPr lang="en-US" dirty="0"/>
            <a:t>Stripe as a merchant sends card details to an acquirer, a bank that will process the payment </a:t>
          </a:r>
        </a:p>
      </dgm:t>
    </dgm:pt>
    <dgm:pt modelId="{0752BCDC-151D-441E-99B6-3C9F470B6E6D}" type="parTrans" cxnId="{88C73293-90C0-4FC1-997D-57AC27CC6CCF}">
      <dgm:prSet/>
      <dgm:spPr/>
      <dgm:t>
        <a:bodyPr/>
        <a:lstStyle/>
        <a:p>
          <a:endParaRPr lang="en-US"/>
        </a:p>
      </dgm:t>
    </dgm:pt>
    <dgm:pt modelId="{A801D9F6-9054-404A-9DED-76EBF148198D}" type="sibTrans" cxnId="{88C73293-90C0-4FC1-997D-57AC27CC6CCF}">
      <dgm:prSet/>
      <dgm:spPr/>
      <dgm:t>
        <a:bodyPr/>
        <a:lstStyle/>
        <a:p>
          <a:endParaRPr lang="en-US"/>
        </a:p>
      </dgm:t>
    </dgm:pt>
    <dgm:pt modelId="{F8AA8D1A-A3A5-4D22-9BF0-23F11A0E7EC7}">
      <dgm:prSet/>
      <dgm:spPr/>
      <dgm:t>
        <a:bodyPr/>
        <a:lstStyle/>
        <a:p>
          <a:r>
            <a:rPr lang="en-US"/>
            <a:t>The transaction is linked to credit card networks and the acquirer</a:t>
          </a:r>
        </a:p>
      </dgm:t>
    </dgm:pt>
    <dgm:pt modelId="{37EA6E99-9258-4879-934E-7F8F7A137DD1}" type="parTrans" cxnId="{CA840055-8690-41C7-A52A-7D0673E1DE6D}">
      <dgm:prSet/>
      <dgm:spPr/>
      <dgm:t>
        <a:bodyPr/>
        <a:lstStyle/>
        <a:p>
          <a:endParaRPr lang="en-US"/>
        </a:p>
      </dgm:t>
    </dgm:pt>
    <dgm:pt modelId="{A6F3540C-A2D5-4BB5-8D60-15A78FE97997}" type="sibTrans" cxnId="{CA840055-8690-41C7-A52A-7D0673E1DE6D}">
      <dgm:prSet/>
      <dgm:spPr/>
      <dgm:t>
        <a:bodyPr/>
        <a:lstStyle/>
        <a:p>
          <a:endParaRPr lang="en-US"/>
        </a:p>
      </dgm:t>
    </dgm:pt>
    <dgm:pt modelId="{317176CB-F9FB-4C83-A8C4-449E238D22F3}">
      <dgm:prSet/>
      <dgm:spPr/>
      <dgm:t>
        <a:bodyPr/>
        <a:lstStyle/>
        <a:p>
          <a:r>
            <a:rPr lang="en-US" dirty="0"/>
            <a:t>When acquirer approves the transaction, it is no longer pending</a:t>
          </a:r>
        </a:p>
      </dgm:t>
    </dgm:pt>
    <dgm:pt modelId="{B6938A9E-5299-4EA4-9EC5-16AF02B01617}" type="parTrans" cxnId="{85274248-E232-4686-B698-A0D3F1B653AC}">
      <dgm:prSet/>
      <dgm:spPr/>
      <dgm:t>
        <a:bodyPr/>
        <a:lstStyle/>
        <a:p>
          <a:endParaRPr lang="en-US"/>
        </a:p>
      </dgm:t>
    </dgm:pt>
    <dgm:pt modelId="{24EB18E0-BCC6-4545-9A29-46919AD9FA96}" type="sibTrans" cxnId="{85274248-E232-4686-B698-A0D3F1B653AC}">
      <dgm:prSet/>
      <dgm:spPr/>
      <dgm:t>
        <a:bodyPr/>
        <a:lstStyle/>
        <a:p>
          <a:endParaRPr lang="en-US"/>
        </a:p>
      </dgm:t>
    </dgm:pt>
    <dgm:pt modelId="{D1E2039C-23C6-463F-A973-4C497B6886CD}">
      <dgm:prSet/>
      <dgm:spPr/>
      <dgm:t>
        <a:bodyPr/>
        <a:lstStyle/>
        <a:p>
          <a:r>
            <a:rPr lang="en-US" dirty="0"/>
            <a:t>Transaction listed on the customer’s credit card account</a:t>
          </a:r>
        </a:p>
      </dgm:t>
    </dgm:pt>
    <dgm:pt modelId="{C1C09743-354A-4DC3-88EE-278E48D1886A}" type="parTrans" cxnId="{EADB6F04-F82E-4CCA-8C8B-CFA7C8E06DD0}">
      <dgm:prSet/>
      <dgm:spPr/>
      <dgm:t>
        <a:bodyPr/>
        <a:lstStyle/>
        <a:p>
          <a:endParaRPr lang="en-US"/>
        </a:p>
      </dgm:t>
    </dgm:pt>
    <dgm:pt modelId="{BF2FDA89-0BA4-45F4-AD1D-FB71BC38FB55}" type="sibTrans" cxnId="{EADB6F04-F82E-4CCA-8C8B-CFA7C8E06DD0}">
      <dgm:prSet/>
      <dgm:spPr/>
      <dgm:t>
        <a:bodyPr/>
        <a:lstStyle/>
        <a:p>
          <a:endParaRPr lang="en-US"/>
        </a:p>
      </dgm:t>
    </dgm:pt>
    <dgm:pt modelId="{DC6BD252-3EFD-4233-ADAA-87229AC0A832}" type="pres">
      <dgm:prSet presAssocID="{AF29A7E3-E524-44AB-B707-6D76776E4A77}" presName="Name0" presStyleCnt="0">
        <dgm:presLayoutVars>
          <dgm:dir/>
          <dgm:resizeHandles val="exact"/>
        </dgm:presLayoutVars>
      </dgm:prSet>
      <dgm:spPr/>
    </dgm:pt>
    <dgm:pt modelId="{5413C6B9-249A-4BFD-9D23-9D95567EF7E3}" type="pres">
      <dgm:prSet presAssocID="{DEE5EEB6-A3E1-4FD9-BEBA-7CA1E6DA83F4}" presName="node" presStyleLbl="node1" presStyleIdx="0" presStyleCnt="6">
        <dgm:presLayoutVars>
          <dgm:bulletEnabled val="1"/>
        </dgm:presLayoutVars>
      </dgm:prSet>
      <dgm:spPr/>
    </dgm:pt>
    <dgm:pt modelId="{8307CE15-521C-4986-BD43-DDFBB6198B67}" type="pres">
      <dgm:prSet presAssocID="{C24B38F2-F5E2-457E-98A0-8C0E2EC4DE38}" presName="sibTrans" presStyleLbl="sibTrans1D1" presStyleIdx="0" presStyleCnt="5"/>
      <dgm:spPr/>
    </dgm:pt>
    <dgm:pt modelId="{60CC3A0E-CF85-42D2-A818-EF55705076ED}" type="pres">
      <dgm:prSet presAssocID="{C24B38F2-F5E2-457E-98A0-8C0E2EC4DE38}" presName="connectorText" presStyleLbl="sibTrans1D1" presStyleIdx="0" presStyleCnt="5"/>
      <dgm:spPr/>
    </dgm:pt>
    <dgm:pt modelId="{19E20CBE-16E3-49F0-A4EB-F264A6D4268C}" type="pres">
      <dgm:prSet presAssocID="{1C58106A-8478-4A33-B607-4A18A3BEB46F}" presName="node" presStyleLbl="node1" presStyleIdx="1" presStyleCnt="6">
        <dgm:presLayoutVars>
          <dgm:bulletEnabled val="1"/>
        </dgm:presLayoutVars>
      </dgm:prSet>
      <dgm:spPr/>
    </dgm:pt>
    <dgm:pt modelId="{3E803C5A-B256-46B1-8A54-3B7C7CFE67F7}" type="pres">
      <dgm:prSet presAssocID="{C20D198F-28DC-4AE0-97E9-1AA7EE9FD30B}" presName="sibTrans" presStyleLbl="sibTrans1D1" presStyleIdx="1" presStyleCnt="5"/>
      <dgm:spPr/>
    </dgm:pt>
    <dgm:pt modelId="{FC910E98-4CF6-47B2-909D-F15704AE2A45}" type="pres">
      <dgm:prSet presAssocID="{C20D198F-28DC-4AE0-97E9-1AA7EE9FD30B}" presName="connectorText" presStyleLbl="sibTrans1D1" presStyleIdx="1" presStyleCnt="5"/>
      <dgm:spPr/>
    </dgm:pt>
    <dgm:pt modelId="{296BDF4C-338E-49DB-88C9-C22004689CA0}" type="pres">
      <dgm:prSet presAssocID="{B35EB5CB-A6D5-4064-960F-DAFD13485893}" presName="node" presStyleLbl="node1" presStyleIdx="2" presStyleCnt="6">
        <dgm:presLayoutVars>
          <dgm:bulletEnabled val="1"/>
        </dgm:presLayoutVars>
      </dgm:prSet>
      <dgm:spPr/>
    </dgm:pt>
    <dgm:pt modelId="{83BC010C-87EC-4B09-A6A1-CC08A1651941}" type="pres">
      <dgm:prSet presAssocID="{A801D9F6-9054-404A-9DED-76EBF148198D}" presName="sibTrans" presStyleLbl="sibTrans1D1" presStyleIdx="2" presStyleCnt="5"/>
      <dgm:spPr/>
    </dgm:pt>
    <dgm:pt modelId="{A328236A-4489-4998-A08A-5AD29E92A306}" type="pres">
      <dgm:prSet presAssocID="{A801D9F6-9054-404A-9DED-76EBF148198D}" presName="connectorText" presStyleLbl="sibTrans1D1" presStyleIdx="2" presStyleCnt="5"/>
      <dgm:spPr/>
    </dgm:pt>
    <dgm:pt modelId="{59A24481-12F8-4FC1-9699-AC067F262532}" type="pres">
      <dgm:prSet presAssocID="{F8AA8D1A-A3A5-4D22-9BF0-23F11A0E7EC7}" presName="node" presStyleLbl="node1" presStyleIdx="3" presStyleCnt="6">
        <dgm:presLayoutVars>
          <dgm:bulletEnabled val="1"/>
        </dgm:presLayoutVars>
      </dgm:prSet>
      <dgm:spPr/>
    </dgm:pt>
    <dgm:pt modelId="{ADC5A036-D824-4BA1-8171-641CD8CB9575}" type="pres">
      <dgm:prSet presAssocID="{A6F3540C-A2D5-4BB5-8D60-15A78FE97997}" presName="sibTrans" presStyleLbl="sibTrans1D1" presStyleIdx="3" presStyleCnt="5"/>
      <dgm:spPr/>
    </dgm:pt>
    <dgm:pt modelId="{3A76EC60-7DAA-4CC7-B661-AA11B60037EE}" type="pres">
      <dgm:prSet presAssocID="{A6F3540C-A2D5-4BB5-8D60-15A78FE97997}" presName="connectorText" presStyleLbl="sibTrans1D1" presStyleIdx="3" presStyleCnt="5"/>
      <dgm:spPr/>
    </dgm:pt>
    <dgm:pt modelId="{FF95042A-1670-44B8-BD87-39A41B5F1E5D}" type="pres">
      <dgm:prSet presAssocID="{317176CB-F9FB-4C83-A8C4-449E238D22F3}" presName="node" presStyleLbl="node1" presStyleIdx="4" presStyleCnt="6">
        <dgm:presLayoutVars>
          <dgm:bulletEnabled val="1"/>
        </dgm:presLayoutVars>
      </dgm:prSet>
      <dgm:spPr/>
    </dgm:pt>
    <dgm:pt modelId="{161CF191-BE62-4346-AA43-26CE38E2FC59}" type="pres">
      <dgm:prSet presAssocID="{24EB18E0-BCC6-4545-9A29-46919AD9FA96}" presName="sibTrans" presStyleLbl="sibTrans1D1" presStyleIdx="4" presStyleCnt="5"/>
      <dgm:spPr/>
    </dgm:pt>
    <dgm:pt modelId="{9F8380FC-C92C-4B35-A121-6EAA7ED94438}" type="pres">
      <dgm:prSet presAssocID="{24EB18E0-BCC6-4545-9A29-46919AD9FA96}" presName="connectorText" presStyleLbl="sibTrans1D1" presStyleIdx="4" presStyleCnt="5"/>
      <dgm:spPr/>
    </dgm:pt>
    <dgm:pt modelId="{CF13A673-70BC-4686-A4A8-9AADD27B07BA}" type="pres">
      <dgm:prSet presAssocID="{D1E2039C-23C6-463F-A973-4C497B6886CD}" presName="node" presStyleLbl="node1" presStyleIdx="5" presStyleCnt="6">
        <dgm:presLayoutVars>
          <dgm:bulletEnabled val="1"/>
        </dgm:presLayoutVars>
      </dgm:prSet>
      <dgm:spPr/>
    </dgm:pt>
  </dgm:ptLst>
  <dgm:cxnLst>
    <dgm:cxn modelId="{EADB6F04-F82E-4CCA-8C8B-CFA7C8E06DD0}" srcId="{AF29A7E3-E524-44AB-B707-6D76776E4A77}" destId="{D1E2039C-23C6-463F-A973-4C497B6886CD}" srcOrd="5" destOrd="0" parTransId="{C1C09743-354A-4DC3-88EE-278E48D1886A}" sibTransId="{BF2FDA89-0BA4-45F4-AD1D-FB71BC38FB55}"/>
    <dgm:cxn modelId="{6D177027-E028-4FC6-8E85-2C4976558134}" type="presOf" srcId="{317176CB-F9FB-4C83-A8C4-449E238D22F3}" destId="{FF95042A-1670-44B8-BD87-39A41B5F1E5D}" srcOrd="0" destOrd="0" presId="urn:microsoft.com/office/officeart/2016/7/layout/RepeatingBendingProcessNew"/>
    <dgm:cxn modelId="{937D382F-6954-46E6-94FC-C6FD9C114D02}" srcId="{AF29A7E3-E524-44AB-B707-6D76776E4A77}" destId="{1C58106A-8478-4A33-B607-4A18A3BEB46F}" srcOrd="1" destOrd="0" parTransId="{E1E2E96E-5BC7-4E0F-8133-15B02E1085E9}" sibTransId="{C20D198F-28DC-4AE0-97E9-1AA7EE9FD30B}"/>
    <dgm:cxn modelId="{29202937-8351-4720-A5CA-B658DD95D88F}" type="presOf" srcId="{24EB18E0-BCC6-4545-9A29-46919AD9FA96}" destId="{9F8380FC-C92C-4B35-A121-6EAA7ED94438}" srcOrd="1" destOrd="0" presId="urn:microsoft.com/office/officeart/2016/7/layout/RepeatingBendingProcessNew"/>
    <dgm:cxn modelId="{B490413C-B0AE-4AF7-9FB3-8784A0170031}" type="presOf" srcId="{24EB18E0-BCC6-4545-9A29-46919AD9FA96}" destId="{161CF191-BE62-4346-AA43-26CE38E2FC59}" srcOrd="0" destOrd="0" presId="urn:microsoft.com/office/officeart/2016/7/layout/RepeatingBendingProcessNew"/>
    <dgm:cxn modelId="{19B7873D-FE48-49D2-98B3-8E5FF8BC49E9}" type="presOf" srcId="{B35EB5CB-A6D5-4064-960F-DAFD13485893}" destId="{296BDF4C-338E-49DB-88C9-C22004689CA0}" srcOrd="0" destOrd="0" presId="urn:microsoft.com/office/officeart/2016/7/layout/RepeatingBendingProcessNew"/>
    <dgm:cxn modelId="{F27D6543-565F-49E9-9A3A-38DCE576229C}" type="presOf" srcId="{AF29A7E3-E524-44AB-B707-6D76776E4A77}" destId="{DC6BD252-3EFD-4233-ADAA-87229AC0A832}" srcOrd="0" destOrd="0" presId="urn:microsoft.com/office/officeart/2016/7/layout/RepeatingBendingProcessNew"/>
    <dgm:cxn modelId="{BFF01F65-034D-4F9B-BA4B-CAC230A9959C}" type="presOf" srcId="{DEE5EEB6-A3E1-4FD9-BEBA-7CA1E6DA83F4}" destId="{5413C6B9-249A-4BFD-9D23-9D95567EF7E3}" srcOrd="0" destOrd="0" presId="urn:microsoft.com/office/officeart/2016/7/layout/RepeatingBendingProcessNew"/>
    <dgm:cxn modelId="{B9D33967-9115-48D8-935F-703196E45E6B}" type="presOf" srcId="{D1E2039C-23C6-463F-A973-4C497B6886CD}" destId="{CF13A673-70BC-4686-A4A8-9AADD27B07BA}" srcOrd="0" destOrd="0" presId="urn:microsoft.com/office/officeart/2016/7/layout/RepeatingBendingProcessNew"/>
    <dgm:cxn modelId="{85274248-E232-4686-B698-A0D3F1B653AC}" srcId="{AF29A7E3-E524-44AB-B707-6D76776E4A77}" destId="{317176CB-F9FB-4C83-A8C4-449E238D22F3}" srcOrd="4" destOrd="0" parTransId="{B6938A9E-5299-4EA4-9EC5-16AF02B01617}" sibTransId="{24EB18E0-BCC6-4545-9A29-46919AD9FA96}"/>
    <dgm:cxn modelId="{8FFE6C72-6232-46EA-B5E8-EE4F4DC052A1}" type="presOf" srcId="{C24B38F2-F5E2-457E-98A0-8C0E2EC4DE38}" destId="{60CC3A0E-CF85-42D2-A818-EF55705076ED}" srcOrd="1" destOrd="0" presId="urn:microsoft.com/office/officeart/2016/7/layout/RepeatingBendingProcessNew"/>
    <dgm:cxn modelId="{CA840055-8690-41C7-A52A-7D0673E1DE6D}" srcId="{AF29A7E3-E524-44AB-B707-6D76776E4A77}" destId="{F8AA8D1A-A3A5-4D22-9BF0-23F11A0E7EC7}" srcOrd="3" destOrd="0" parTransId="{37EA6E99-9258-4879-934E-7F8F7A137DD1}" sibTransId="{A6F3540C-A2D5-4BB5-8D60-15A78FE97997}"/>
    <dgm:cxn modelId="{A0912375-7656-42AE-B3D5-B8CB1F1F0A1F}" type="presOf" srcId="{C24B38F2-F5E2-457E-98A0-8C0E2EC4DE38}" destId="{8307CE15-521C-4986-BD43-DDFBB6198B67}" srcOrd="0" destOrd="0" presId="urn:microsoft.com/office/officeart/2016/7/layout/RepeatingBendingProcessNew"/>
    <dgm:cxn modelId="{B344B68C-BA58-4219-8645-D81BDE542AC9}" type="presOf" srcId="{1C58106A-8478-4A33-B607-4A18A3BEB46F}" destId="{19E20CBE-16E3-49F0-A4EB-F264A6D4268C}" srcOrd="0" destOrd="0" presId="urn:microsoft.com/office/officeart/2016/7/layout/RepeatingBendingProcessNew"/>
    <dgm:cxn modelId="{88C73293-90C0-4FC1-997D-57AC27CC6CCF}" srcId="{AF29A7E3-E524-44AB-B707-6D76776E4A77}" destId="{B35EB5CB-A6D5-4064-960F-DAFD13485893}" srcOrd="2" destOrd="0" parTransId="{0752BCDC-151D-441E-99B6-3C9F470B6E6D}" sibTransId="{A801D9F6-9054-404A-9DED-76EBF148198D}"/>
    <dgm:cxn modelId="{AF590A97-9866-4D92-B2D7-6C17EB60D374}" type="presOf" srcId="{F8AA8D1A-A3A5-4D22-9BF0-23F11A0E7EC7}" destId="{59A24481-12F8-4FC1-9699-AC067F262532}" srcOrd="0" destOrd="0" presId="urn:microsoft.com/office/officeart/2016/7/layout/RepeatingBendingProcessNew"/>
    <dgm:cxn modelId="{5017CDB1-748B-41B7-BFCA-B255906822E9}" type="presOf" srcId="{A6F3540C-A2D5-4BB5-8D60-15A78FE97997}" destId="{3A76EC60-7DAA-4CC7-B661-AA11B60037EE}" srcOrd="1" destOrd="0" presId="urn:microsoft.com/office/officeart/2016/7/layout/RepeatingBendingProcessNew"/>
    <dgm:cxn modelId="{A23DFABD-1690-40CB-B411-142088830F17}" type="presOf" srcId="{C20D198F-28DC-4AE0-97E9-1AA7EE9FD30B}" destId="{FC910E98-4CF6-47B2-909D-F15704AE2A45}" srcOrd="1" destOrd="0" presId="urn:microsoft.com/office/officeart/2016/7/layout/RepeatingBendingProcessNew"/>
    <dgm:cxn modelId="{51A903BE-5C17-420D-AA4C-BEAF550F1A85}" type="presOf" srcId="{A801D9F6-9054-404A-9DED-76EBF148198D}" destId="{83BC010C-87EC-4B09-A6A1-CC08A1651941}" srcOrd="0" destOrd="0" presId="urn:microsoft.com/office/officeart/2016/7/layout/RepeatingBendingProcessNew"/>
    <dgm:cxn modelId="{1ECDECD1-D6C0-4590-8689-7E4285E3D564}" srcId="{AF29A7E3-E524-44AB-B707-6D76776E4A77}" destId="{DEE5EEB6-A3E1-4FD9-BEBA-7CA1E6DA83F4}" srcOrd="0" destOrd="0" parTransId="{CA259FF4-98FB-47AD-93F6-C04E79ACD047}" sibTransId="{C24B38F2-F5E2-457E-98A0-8C0E2EC4DE38}"/>
    <dgm:cxn modelId="{95BEFAD7-3D20-48F6-BB3E-B49CECB3144C}" type="presOf" srcId="{C20D198F-28DC-4AE0-97E9-1AA7EE9FD30B}" destId="{3E803C5A-B256-46B1-8A54-3B7C7CFE67F7}" srcOrd="0" destOrd="0" presId="urn:microsoft.com/office/officeart/2016/7/layout/RepeatingBendingProcessNew"/>
    <dgm:cxn modelId="{F92A3CF3-382D-47CA-84D9-3FC8A76CB661}" type="presOf" srcId="{A801D9F6-9054-404A-9DED-76EBF148198D}" destId="{A328236A-4489-4998-A08A-5AD29E92A306}" srcOrd="1" destOrd="0" presId="urn:microsoft.com/office/officeart/2016/7/layout/RepeatingBendingProcessNew"/>
    <dgm:cxn modelId="{6A7040F4-AACC-4971-81F4-533E18927CCB}" type="presOf" srcId="{A6F3540C-A2D5-4BB5-8D60-15A78FE97997}" destId="{ADC5A036-D824-4BA1-8171-641CD8CB9575}" srcOrd="0" destOrd="0" presId="urn:microsoft.com/office/officeart/2016/7/layout/RepeatingBendingProcessNew"/>
    <dgm:cxn modelId="{F5FBAD84-E9F8-4CBF-916A-FD544EBF692E}" type="presParOf" srcId="{DC6BD252-3EFD-4233-ADAA-87229AC0A832}" destId="{5413C6B9-249A-4BFD-9D23-9D95567EF7E3}" srcOrd="0" destOrd="0" presId="urn:microsoft.com/office/officeart/2016/7/layout/RepeatingBendingProcessNew"/>
    <dgm:cxn modelId="{3B159187-B087-41FC-AC12-0B6F2EF4174C}" type="presParOf" srcId="{DC6BD252-3EFD-4233-ADAA-87229AC0A832}" destId="{8307CE15-521C-4986-BD43-DDFBB6198B67}" srcOrd="1" destOrd="0" presId="urn:microsoft.com/office/officeart/2016/7/layout/RepeatingBendingProcessNew"/>
    <dgm:cxn modelId="{85D104E8-8485-424C-8AC5-78BA4D4EF447}" type="presParOf" srcId="{8307CE15-521C-4986-BD43-DDFBB6198B67}" destId="{60CC3A0E-CF85-42D2-A818-EF55705076ED}" srcOrd="0" destOrd="0" presId="urn:microsoft.com/office/officeart/2016/7/layout/RepeatingBendingProcessNew"/>
    <dgm:cxn modelId="{B8473295-5439-4547-9056-E563519A61AE}" type="presParOf" srcId="{DC6BD252-3EFD-4233-ADAA-87229AC0A832}" destId="{19E20CBE-16E3-49F0-A4EB-F264A6D4268C}" srcOrd="2" destOrd="0" presId="urn:microsoft.com/office/officeart/2016/7/layout/RepeatingBendingProcessNew"/>
    <dgm:cxn modelId="{9EA37C41-222F-4EB2-8BB2-D01A1EC2762C}" type="presParOf" srcId="{DC6BD252-3EFD-4233-ADAA-87229AC0A832}" destId="{3E803C5A-B256-46B1-8A54-3B7C7CFE67F7}" srcOrd="3" destOrd="0" presId="urn:microsoft.com/office/officeart/2016/7/layout/RepeatingBendingProcessNew"/>
    <dgm:cxn modelId="{489D3A72-227F-4A7C-AF0D-F6A4254EF0FC}" type="presParOf" srcId="{3E803C5A-B256-46B1-8A54-3B7C7CFE67F7}" destId="{FC910E98-4CF6-47B2-909D-F15704AE2A45}" srcOrd="0" destOrd="0" presId="urn:microsoft.com/office/officeart/2016/7/layout/RepeatingBendingProcessNew"/>
    <dgm:cxn modelId="{1478177C-0C40-4D81-909A-3363657019DB}" type="presParOf" srcId="{DC6BD252-3EFD-4233-ADAA-87229AC0A832}" destId="{296BDF4C-338E-49DB-88C9-C22004689CA0}" srcOrd="4" destOrd="0" presId="urn:microsoft.com/office/officeart/2016/7/layout/RepeatingBendingProcessNew"/>
    <dgm:cxn modelId="{EFCB2573-3AC8-42B9-A2F8-90C98914FCDA}" type="presParOf" srcId="{DC6BD252-3EFD-4233-ADAA-87229AC0A832}" destId="{83BC010C-87EC-4B09-A6A1-CC08A1651941}" srcOrd="5" destOrd="0" presId="urn:microsoft.com/office/officeart/2016/7/layout/RepeatingBendingProcessNew"/>
    <dgm:cxn modelId="{E0A075E2-2276-4C5B-BE12-D84A7EF2DB16}" type="presParOf" srcId="{83BC010C-87EC-4B09-A6A1-CC08A1651941}" destId="{A328236A-4489-4998-A08A-5AD29E92A306}" srcOrd="0" destOrd="0" presId="urn:microsoft.com/office/officeart/2016/7/layout/RepeatingBendingProcessNew"/>
    <dgm:cxn modelId="{49E51608-35A0-4071-80A7-A5F079937F07}" type="presParOf" srcId="{DC6BD252-3EFD-4233-ADAA-87229AC0A832}" destId="{59A24481-12F8-4FC1-9699-AC067F262532}" srcOrd="6" destOrd="0" presId="urn:microsoft.com/office/officeart/2016/7/layout/RepeatingBendingProcessNew"/>
    <dgm:cxn modelId="{4556231D-AFD0-4603-B54C-17EFAC667FEC}" type="presParOf" srcId="{DC6BD252-3EFD-4233-ADAA-87229AC0A832}" destId="{ADC5A036-D824-4BA1-8171-641CD8CB9575}" srcOrd="7" destOrd="0" presId="urn:microsoft.com/office/officeart/2016/7/layout/RepeatingBendingProcessNew"/>
    <dgm:cxn modelId="{BDC32BF5-D13E-4FFF-B70F-66DB4EEC7A28}" type="presParOf" srcId="{ADC5A036-D824-4BA1-8171-641CD8CB9575}" destId="{3A76EC60-7DAA-4CC7-B661-AA11B60037EE}" srcOrd="0" destOrd="0" presId="urn:microsoft.com/office/officeart/2016/7/layout/RepeatingBendingProcessNew"/>
    <dgm:cxn modelId="{1112578F-3FA2-41D8-975F-39A218527DFD}" type="presParOf" srcId="{DC6BD252-3EFD-4233-ADAA-87229AC0A832}" destId="{FF95042A-1670-44B8-BD87-39A41B5F1E5D}" srcOrd="8" destOrd="0" presId="urn:microsoft.com/office/officeart/2016/7/layout/RepeatingBendingProcessNew"/>
    <dgm:cxn modelId="{3768BF7A-22AA-4AF1-9AB7-64FB0FF1766F}" type="presParOf" srcId="{DC6BD252-3EFD-4233-ADAA-87229AC0A832}" destId="{161CF191-BE62-4346-AA43-26CE38E2FC59}" srcOrd="9" destOrd="0" presId="urn:microsoft.com/office/officeart/2016/7/layout/RepeatingBendingProcessNew"/>
    <dgm:cxn modelId="{C2A8C347-4543-43C4-8170-BA3D01E2A383}" type="presParOf" srcId="{161CF191-BE62-4346-AA43-26CE38E2FC59}" destId="{9F8380FC-C92C-4B35-A121-6EAA7ED94438}" srcOrd="0" destOrd="0" presId="urn:microsoft.com/office/officeart/2016/7/layout/RepeatingBendingProcessNew"/>
    <dgm:cxn modelId="{5B36F4E2-7967-4BA6-923B-9F2B3C4836D4}" type="presParOf" srcId="{DC6BD252-3EFD-4233-ADAA-87229AC0A832}" destId="{CF13A673-70BC-4686-A4A8-9AADD27B07B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35657-E082-4544-BE13-58F56D13B5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1A25CFB-F622-44D5-9BF6-41126BAA0E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2.7% plus 5 cents for in-person transactions.</a:t>
          </a:r>
          <a:endParaRPr lang="en-US"/>
        </a:p>
      </dgm:t>
    </dgm:pt>
    <dgm:pt modelId="{25F706F4-1E64-4F08-9EF6-E5E45C37907F}" type="parTrans" cxnId="{9DA61EB4-6C3D-479A-AD71-0C03B8668B81}">
      <dgm:prSet/>
      <dgm:spPr/>
      <dgm:t>
        <a:bodyPr/>
        <a:lstStyle/>
        <a:p>
          <a:endParaRPr lang="en-US"/>
        </a:p>
      </dgm:t>
    </dgm:pt>
    <dgm:pt modelId="{A45E9BF1-D488-426B-8630-9845F16F2372}" type="sibTrans" cxnId="{9DA61EB4-6C3D-479A-AD71-0C03B8668B81}">
      <dgm:prSet/>
      <dgm:spPr/>
      <dgm:t>
        <a:bodyPr/>
        <a:lstStyle/>
        <a:p>
          <a:endParaRPr lang="en-US"/>
        </a:p>
      </dgm:t>
    </dgm:pt>
    <dgm:pt modelId="{00816831-23C1-449D-8F69-AD92F0ABDE8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2.9% plus 30 cents for online transactions.</a:t>
          </a:r>
          <a:endParaRPr lang="en-US"/>
        </a:p>
      </dgm:t>
    </dgm:pt>
    <dgm:pt modelId="{7D1974B0-97A0-4955-8D8A-D478496D7DA1}" type="parTrans" cxnId="{3B7CD595-E427-4C8B-BB1D-4863C0F844C6}">
      <dgm:prSet/>
      <dgm:spPr/>
      <dgm:t>
        <a:bodyPr/>
        <a:lstStyle/>
        <a:p>
          <a:endParaRPr lang="en-US"/>
        </a:p>
      </dgm:t>
    </dgm:pt>
    <dgm:pt modelId="{C094FA7C-1CC6-4844-AA86-EF2426A1B32A}" type="sibTrans" cxnId="{3B7CD595-E427-4C8B-BB1D-4863C0F844C6}">
      <dgm:prSet/>
      <dgm:spPr/>
      <dgm:t>
        <a:bodyPr/>
        <a:lstStyle/>
        <a:p>
          <a:endParaRPr lang="en-US"/>
        </a:p>
      </dgm:t>
    </dgm:pt>
    <dgm:pt modelId="{357BADFC-394C-482E-AB35-EF4EF927E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3.4% plus 30 cents for manually keyed transactions.</a:t>
          </a:r>
          <a:endParaRPr lang="en-US"/>
        </a:p>
      </dgm:t>
    </dgm:pt>
    <dgm:pt modelId="{D89B1FF4-2D87-4FEF-89A2-C04A034545B8}" type="parTrans" cxnId="{09B6C948-D654-4BD2-B094-AB9EE4E35E3F}">
      <dgm:prSet/>
      <dgm:spPr/>
      <dgm:t>
        <a:bodyPr/>
        <a:lstStyle/>
        <a:p>
          <a:endParaRPr lang="en-US"/>
        </a:p>
      </dgm:t>
    </dgm:pt>
    <dgm:pt modelId="{FCCE0F0A-5891-4897-B994-1D5A49FE57E8}" type="sibTrans" cxnId="{09B6C948-D654-4BD2-B094-AB9EE4E35E3F}">
      <dgm:prSet/>
      <dgm:spPr/>
      <dgm:t>
        <a:bodyPr/>
        <a:lstStyle/>
        <a:p>
          <a:endParaRPr lang="en-US"/>
        </a:p>
      </dgm:t>
    </dgm:pt>
    <dgm:pt modelId="{981DF184-8F76-4189-997D-494238C180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4.4% plus 30 cents for international card transactions.</a:t>
          </a:r>
          <a:endParaRPr lang="en-US"/>
        </a:p>
      </dgm:t>
    </dgm:pt>
    <dgm:pt modelId="{D73B6C38-9812-43E7-A1AC-7C59272C7457}" type="parTrans" cxnId="{AEC71659-0678-45E9-9448-C9E5364648FC}">
      <dgm:prSet/>
      <dgm:spPr/>
      <dgm:t>
        <a:bodyPr/>
        <a:lstStyle/>
        <a:p>
          <a:endParaRPr lang="en-US"/>
        </a:p>
      </dgm:t>
    </dgm:pt>
    <dgm:pt modelId="{AB01EDB7-F443-43C7-867D-90D045C99634}" type="sibTrans" cxnId="{AEC71659-0678-45E9-9448-C9E5364648FC}">
      <dgm:prSet/>
      <dgm:spPr/>
      <dgm:t>
        <a:bodyPr/>
        <a:lstStyle/>
        <a:p>
          <a:endParaRPr lang="en-US"/>
        </a:p>
      </dgm:t>
    </dgm:pt>
    <dgm:pt modelId="{357E3D01-CF3A-4F03-8101-299436950E65}" type="pres">
      <dgm:prSet presAssocID="{80035657-E082-4544-BE13-58F56D13B534}" presName="root" presStyleCnt="0">
        <dgm:presLayoutVars>
          <dgm:dir/>
          <dgm:resizeHandles val="exact"/>
        </dgm:presLayoutVars>
      </dgm:prSet>
      <dgm:spPr/>
    </dgm:pt>
    <dgm:pt modelId="{75DD2B5A-3AFA-43E3-AD0E-B06ECF93BC35}" type="pres">
      <dgm:prSet presAssocID="{A1A25CFB-F622-44D5-9BF6-41126BAA0EC4}" presName="compNode" presStyleCnt="0"/>
      <dgm:spPr/>
    </dgm:pt>
    <dgm:pt modelId="{431FCE06-35E8-4F22-887D-20912C2B4C01}" type="pres">
      <dgm:prSet presAssocID="{A1A25CFB-F622-44D5-9BF6-41126BAA0EC4}" presName="bgRect" presStyleLbl="bgShp" presStyleIdx="0" presStyleCnt="4"/>
      <dgm:spPr/>
    </dgm:pt>
    <dgm:pt modelId="{087C5605-5129-4C6C-85F5-A210B5229D11}" type="pres">
      <dgm:prSet presAssocID="{A1A25CFB-F622-44D5-9BF6-41126BAA0E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40E483E-8142-46A5-8A47-C320F9952A7A}" type="pres">
      <dgm:prSet presAssocID="{A1A25CFB-F622-44D5-9BF6-41126BAA0EC4}" presName="spaceRect" presStyleCnt="0"/>
      <dgm:spPr/>
    </dgm:pt>
    <dgm:pt modelId="{CE461E4F-ADD5-46A1-834E-3320B829FE8F}" type="pres">
      <dgm:prSet presAssocID="{A1A25CFB-F622-44D5-9BF6-41126BAA0EC4}" presName="parTx" presStyleLbl="revTx" presStyleIdx="0" presStyleCnt="4">
        <dgm:presLayoutVars>
          <dgm:chMax val="0"/>
          <dgm:chPref val="0"/>
        </dgm:presLayoutVars>
      </dgm:prSet>
      <dgm:spPr/>
    </dgm:pt>
    <dgm:pt modelId="{6D299DB8-CB29-41F4-8714-46298C72D716}" type="pres">
      <dgm:prSet presAssocID="{A45E9BF1-D488-426B-8630-9845F16F2372}" presName="sibTrans" presStyleCnt="0"/>
      <dgm:spPr/>
    </dgm:pt>
    <dgm:pt modelId="{0A6A06BA-2A78-47DC-B194-BD23DD77C3F3}" type="pres">
      <dgm:prSet presAssocID="{00816831-23C1-449D-8F69-AD92F0ABDE8D}" presName="compNode" presStyleCnt="0"/>
      <dgm:spPr/>
    </dgm:pt>
    <dgm:pt modelId="{421ED33D-836F-42F7-9922-4223D2F0AAAC}" type="pres">
      <dgm:prSet presAssocID="{00816831-23C1-449D-8F69-AD92F0ABDE8D}" presName="bgRect" presStyleLbl="bgShp" presStyleIdx="1" presStyleCnt="4"/>
      <dgm:spPr/>
    </dgm:pt>
    <dgm:pt modelId="{4F25D926-D93C-4A9F-898F-46078F0F9D99}" type="pres">
      <dgm:prSet presAssocID="{00816831-23C1-449D-8F69-AD92F0ABDE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DCFBDFD-A0EF-4E18-B8F5-69476E2AE236}" type="pres">
      <dgm:prSet presAssocID="{00816831-23C1-449D-8F69-AD92F0ABDE8D}" presName="spaceRect" presStyleCnt="0"/>
      <dgm:spPr/>
    </dgm:pt>
    <dgm:pt modelId="{5A1EBAC6-4059-45A9-A685-3D1CD2AE947E}" type="pres">
      <dgm:prSet presAssocID="{00816831-23C1-449D-8F69-AD92F0ABDE8D}" presName="parTx" presStyleLbl="revTx" presStyleIdx="1" presStyleCnt="4">
        <dgm:presLayoutVars>
          <dgm:chMax val="0"/>
          <dgm:chPref val="0"/>
        </dgm:presLayoutVars>
      </dgm:prSet>
      <dgm:spPr/>
    </dgm:pt>
    <dgm:pt modelId="{0C1622CF-87BA-4507-AD8C-DF6DE789F366}" type="pres">
      <dgm:prSet presAssocID="{C094FA7C-1CC6-4844-AA86-EF2426A1B32A}" presName="sibTrans" presStyleCnt="0"/>
      <dgm:spPr/>
    </dgm:pt>
    <dgm:pt modelId="{1BEDC9AB-162B-4504-8F12-AF1F7CF2B6A5}" type="pres">
      <dgm:prSet presAssocID="{357BADFC-394C-482E-AB35-EF4EF927E5E7}" presName="compNode" presStyleCnt="0"/>
      <dgm:spPr/>
    </dgm:pt>
    <dgm:pt modelId="{F5F0F1D9-2866-4278-B8D8-C26D08F95B3D}" type="pres">
      <dgm:prSet presAssocID="{357BADFC-394C-482E-AB35-EF4EF927E5E7}" presName="bgRect" presStyleLbl="bgShp" presStyleIdx="2" presStyleCnt="4"/>
      <dgm:spPr/>
    </dgm:pt>
    <dgm:pt modelId="{6A25F6A3-A248-4DEE-AB10-85AE085FE193}" type="pres">
      <dgm:prSet presAssocID="{357BADFC-394C-482E-AB35-EF4EF927E5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61E820B-DE7F-4470-923A-53C796A382A4}" type="pres">
      <dgm:prSet presAssocID="{357BADFC-394C-482E-AB35-EF4EF927E5E7}" presName="spaceRect" presStyleCnt="0"/>
      <dgm:spPr/>
    </dgm:pt>
    <dgm:pt modelId="{57EE8335-601C-4F62-B8BD-D5FA4830661B}" type="pres">
      <dgm:prSet presAssocID="{357BADFC-394C-482E-AB35-EF4EF927E5E7}" presName="parTx" presStyleLbl="revTx" presStyleIdx="2" presStyleCnt="4">
        <dgm:presLayoutVars>
          <dgm:chMax val="0"/>
          <dgm:chPref val="0"/>
        </dgm:presLayoutVars>
      </dgm:prSet>
      <dgm:spPr/>
    </dgm:pt>
    <dgm:pt modelId="{6792A6E5-E16E-4D90-9F2D-75779904712A}" type="pres">
      <dgm:prSet presAssocID="{FCCE0F0A-5891-4897-B994-1D5A49FE57E8}" presName="sibTrans" presStyleCnt="0"/>
      <dgm:spPr/>
    </dgm:pt>
    <dgm:pt modelId="{79E19365-1A81-4A47-B5AF-05338E1A4AE6}" type="pres">
      <dgm:prSet presAssocID="{981DF184-8F76-4189-997D-494238C1805A}" presName="compNode" presStyleCnt="0"/>
      <dgm:spPr/>
    </dgm:pt>
    <dgm:pt modelId="{B2191A43-3D0F-49E3-994F-9D6ADE9F2037}" type="pres">
      <dgm:prSet presAssocID="{981DF184-8F76-4189-997D-494238C1805A}" presName="bgRect" presStyleLbl="bgShp" presStyleIdx="3" presStyleCnt="4"/>
      <dgm:spPr/>
    </dgm:pt>
    <dgm:pt modelId="{122F4C83-EAAA-4CB5-93C3-FDF5F39C689A}" type="pres">
      <dgm:prSet presAssocID="{981DF184-8F76-4189-997D-494238C180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1D2F5B8A-A89E-48DC-9C94-C3D60DCAC77D}" type="pres">
      <dgm:prSet presAssocID="{981DF184-8F76-4189-997D-494238C1805A}" presName="spaceRect" presStyleCnt="0"/>
      <dgm:spPr/>
    </dgm:pt>
    <dgm:pt modelId="{5838D484-18AD-4E61-921D-EAA967E9F726}" type="pres">
      <dgm:prSet presAssocID="{981DF184-8F76-4189-997D-494238C1805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79EF18-7F95-4893-88AE-B6CEAA668B8C}" type="presOf" srcId="{A1A25CFB-F622-44D5-9BF6-41126BAA0EC4}" destId="{CE461E4F-ADD5-46A1-834E-3320B829FE8F}" srcOrd="0" destOrd="0" presId="urn:microsoft.com/office/officeart/2018/2/layout/IconVerticalSolidList"/>
    <dgm:cxn modelId="{09B6C948-D654-4BD2-B094-AB9EE4E35E3F}" srcId="{80035657-E082-4544-BE13-58F56D13B534}" destId="{357BADFC-394C-482E-AB35-EF4EF927E5E7}" srcOrd="2" destOrd="0" parTransId="{D89B1FF4-2D87-4FEF-89A2-C04A034545B8}" sibTransId="{FCCE0F0A-5891-4897-B994-1D5A49FE57E8}"/>
    <dgm:cxn modelId="{AEC71659-0678-45E9-9448-C9E5364648FC}" srcId="{80035657-E082-4544-BE13-58F56D13B534}" destId="{981DF184-8F76-4189-997D-494238C1805A}" srcOrd="3" destOrd="0" parTransId="{D73B6C38-9812-43E7-A1AC-7C59272C7457}" sibTransId="{AB01EDB7-F443-43C7-867D-90D045C99634}"/>
    <dgm:cxn modelId="{2EDE3086-096E-426D-9A78-EB92E69F22B0}" type="presOf" srcId="{80035657-E082-4544-BE13-58F56D13B534}" destId="{357E3D01-CF3A-4F03-8101-299436950E65}" srcOrd="0" destOrd="0" presId="urn:microsoft.com/office/officeart/2018/2/layout/IconVerticalSolidList"/>
    <dgm:cxn modelId="{289C4787-3197-4BA2-9C71-806DB4F473AB}" type="presOf" srcId="{357BADFC-394C-482E-AB35-EF4EF927E5E7}" destId="{57EE8335-601C-4F62-B8BD-D5FA4830661B}" srcOrd="0" destOrd="0" presId="urn:microsoft.com/office/officeart/2018/2/layout/IconVerticalSolidList"/>
    <dgm:cxn modelId="{3B7CD595-E427-4C8B-BB1D-4863C0F844C6}" srcId="{80035657-E082-4544-BE13-58F56D13B534}" destId="{00816831-23C1-449D-8F69-AD92F0ABDE8D}" srcOrd="1" destOrd="0" parTransId="{7D1974B0-97A0-4955-8D8A-D478496D7DA1}" sibTransId="{C094FA7C-1CC6-4844-AA86-EF2426A1B32A}"/>
    <dgm:cxn modelId="{9FAC0B9F-9AD2-4443-B825-4168C4A98EAF}" type="presOf" srcId="{00816831-23C1-449D-8F69-AD92F0ABDE8D}" destId="{5A1EBAC6-4059-45A9-A685-3D1CD2AE947E}" srcOrd="0" destOrd="0" presId="urn:microsoft.com/office/officeart/2018/2/layout/IconVerticalSolidList"/>
    <dgm:cxn modelId="{84B60EAE-F807-42BF-B4A3-A3EAB3BC01F5}" type="presOf" srcId="{981DF184-8F76-4189-997D-494238C1805A}" destId="{5838D484-18AD-4E61-921D-EAA967E9F726}" srcOrd="0" destOrd="0" presId="urn:microsoft.com/office/officeart/2018/2/layout/IconVerticalSolidList"/>
    <dgm:cxn modelId="{9DA61EB4-6C3D-479A-AD71-0C03B8668B81}" srcId="{80035657-E082-4544-BE13-58F56D13B534}" destId="{A1A25CFB-F622-44D5-9BF6-41126BAA0EC4}" srcOrd="0" destOrd="0" parTransId="{25F706F4-1E64-4F08-9EF6-E5E45C37907F}" sibTransId="{A45E9BF1-D488-426B-8630-9845F16F2372}"/>
    <dgm:cxn modelId="{9733CEFF-6401-4D9D-A81E-6373BA61798F}" type="presParOf" srcId="{357E3D01-CF3A-4F03-8101-299436950E65}" destId="{75DD2B5A-3AFA-43E3-AD0E-B06ECF93BC35}" srcOrd="0" destOrd="0" presId="urn:microsoft.com/office/officeart/2018/2/layout/IconVerticalSolidList"/>
    <dgm:cxn modelId="{F1DD13EB-DE77-43FC-88E0-328358281BEB}" type="presParOf" srcId="{75DD2B5A-3AFA-43E3-AD0E-B06ECF93BC35}" destId="{431FCE06-35E8-4F22-887D-20912C2B4C01}" srcOrd="0" destOrd="0" presId="urn:microsoft.com/office/officeart/2018/2/layout/IconVerticalSolidList"/>
    <dgm:cxn modelId="{BFF7C7CC-771D-4F94-9CD6-3E9B922B40E2}" type="presParOf" srcId="{75DD2B5A-3AFA-43E3-AD0E-B06ECF93BC35}" destId="{087C5605-5129-4C6C-85F5-A210B5229D11}" srcOrd="1" destOrd="0" presId="urn:microsoft.com/office/officeart/2018/2/layout/IconVerticalSolidList"/>
    <dgm:cxn modelId="{E6FA36B4-D071-4D25-A8E4-0C76E23CF9E2}" type="presParOf" srcId="{75DD2B5A-3AFA-43E3-AD0E-B06ECF93BC35}" destId="{040E483E-8142-46A5-8A47-C320F9952A7A}" srcOrd="2" destOrd="0" presId="urn:microsoft.com/office/officeart/2018/2/layout/IconVerticalSolidList"/>
    <dgm:cxn modelId="{8D5C7372-D963-4ECD-B505-3D8237B5B8CD}" type="presParOf" srcId="{75DD2B5A-3AFA-43E3-AD0E-B06ECF93BC35}" destId="{CE461E4F-ADD5-46A1-834E-3320B829FE8F}" srcOrd="3" destOrd="0" presId="urn:microsoft.com/office/officeart/2018/2/layout/IconVerticalSolidList"/>
    <dgm:cxn modelId="{F2C683E3-2E85-4A0B-9D2A-E13A700821EF}" type="presParOf" srcId="{357E3D01-CF3A-4F03-8101-299436950E65}" destId="{6D299DB8-CB29-41F4-8714-46298C72D716}" srcOrd="1" destOrd="0" presId="urn:microsoft.com/office/officeart/2018/2/layout/IconVerticalSolidList"/>
    <dgm:cxn modelId="{AB4C1B7C-47FA-41C4-9A1C-8DAD92081E3F}" type="presParOf" srcId="{357E3D01-CF3A-4F03-8101-299436950E65}" destId="{0A6A06BA-2A78-47DC-B194-BD23DD77C3F3}" srcOrd="2" destOrd="0" presId="urn:microsoft.com/office/officeart/2018/2/layout/IconVerticalSolidList"/>
    <dgm:cxn modelId="{EB13F454-761B-4CFE-8B44-D767842EAA0D}" type="presParOf" srcId="{0A6A06BA-2A78-47DC-B194-BD23DD77C3F3}" destId="{421ED33D-836F-42F7-9922-4223D2F0AAAC}" srcOrd="0" destOrd="0" presId="urn:microsoft.com/office/officeart/2018/2/layout/IconVerticalSolidList"/>
    <dgm:cxn modelId="{996CE2B2-7CF0-48D6-8570-A342064C9853}" type="presParOf" srcId="{0A6A06BA-2A78-47DC-B194-BD23DD77C3F3}" destId="{4F25D926-D93C-4A9F-898F-46078F0F9D99}" srcOrd="1" destOrd="0" presId="urn:microsoft.com/office/officeart/2018/2/layout/IconVerticalSolidList"/>
    <dgm:cxn modelId="{3CD3038B-CC70-4CFE-A05E-38D9EA263170}" type="presParOf" srcId="{0A6A06BA-2A78-47DC-B194-BD23DD77C3F3}" destId="{4DCFBDFD-A0EF-4E18-B8F5-69476E2AE236}" srcOrd="2" destOrd="0" presId="urn:microsoft.com/office/officeart/2018/2/layout/IconVerticalSolidList"/>
    <dgm:cxn modelId="{27BEBDDD-D287-4E2C-AF3D-069806D104BD}" type="presParOf" srcId="{0A6A06BA-2A78-47DC-B194-BD23DD77C3F3}" destId="{5A1EBAC6-4059-45A9-A685-3D1CD2AE947E}" srcOrd="3" destOrd="0" presId="urn:microsoft.com/office/officeart/2018/2/layout/IconVerticalSolidList"/>
    <dgm:cxn modelId="{E87F5836-8171-43CD-9EEF-CE4E0CFC7CD8}" type="presParOf" srcId="{357E3D01-CF3A-4F03-8101-299436950E65}" destId="{0C1622CF-87BA-4507-AD8C-DF6DE789F366}" srcOrd="3" destOrd="0" presId="urn:microsoft.com/office/officeart/2018/2/layout/IconVerticalSolidList"/>
    <dgm:cxn modelId="{C875046C-E5DC-4D4D-BF0F-714156EC6AAA}" type="presParOf" srcId="{357E3D01-CF3A-4F03-8101-299436950E65}" destId="{1BEDC9AB-162B-4504-8F12-AF1F7CF2B6A5}" srcOrd="4" destOrd="0" presId="urn:microsoft.com/office/officeart/2018/2/layout/IconVerticalSolidList"/>
    <dgm:cxn modelId="{B61610EB-522A-4D9E-9DA2-5588E6FB0F89}" type="presParOf" srcId="{1BEDC9AB-162B-4504-8F12-AF1F7CF2B6A5}" destId="{F5F0F1D9-2866-4278-B8D8-C26D08F95B3D}" srcOrd="0" destOrd="0" presId="urn:microsoft.com/office/officeart/2018/2/layout/IconVerticalSolidList"/>
    <dgm:cxn modelId="{FD9CCE84-6858-41B1-BFDD-0D7649C4576F}" type="presParOf" srcId="{1BEDC9AB-162B-4504-8F12-AF1F7CF2B6A5}" destId="{6A25F6A3-A248-4DEE-AB10-85AE085FE193}" srcOrd="1" destOrd="0" presId="urn:microsoft.com/office/officeart/2018/2/layout/IconVerticalSolidList"/>
    <dgm:cxn modelId="{26956F16-7718-44C2-A67B-76042C3410E5}" type="presParOf" srcId="{1BEDC9AB-162B-4504-8F12-AF1F7CF2B6A5}" destId="{661E820B-DE7F-4470-923A-53C796A382A4}" srcOrd="2" destOrd="0" presId="urn:microsoft.com/office/officeart/2018/2/layout/IconVerticalSolidList"/>
    <dgm:cxn modelId="{0D7831F1-C6F1-4D89-B25E-7397434EBE14}" type="presParOf" srcId="{1BEDC9AB-162B-4504-8F12-AF1F7CF2B6A5}" destId="{57EE8335-601C-4F62-B8BD-D5FA4830661B}" srcOrd="3" destOrd="0" presId="urn:microsoft.com/office/officeart/2018/2/layout/IconVerticalSolidList"/>
    <dgm:cxn modelId="{5847760F-77C2-413B-A44E-F65F9CF6FB95}" type="presParOf" srcId="{357E3D01-CF3A-4F03-8101-299436950E65}" destId="{6792A6E5-E16E-4D90-9F2D-75779904712A}" srcOrd="5" destOrd="0" presId="urn:microsoft.com/office/officeart/2018/2/layout/IconVerticalSolidList"/>
    <dgm:cxn modelId="{7837DABA-1994-4D00-ADE8-8E5E90273FA6}" type="presParOf" srcId="{357E3D01-CF3A-4F03-8101-299436950E65}" destId="{79E19365-1A81-4A47-B5AF-05338E1A4AE6}" srcOrd="6" destOrd="0" presId="urn:microsoft.com/office/officeart/2018/2/layout/IconVerticalSolidList"/>
    <dgm:cxn modelId="{5594E57D-55DA-4B81-AB93-1E9EBD254CFD}" type="presParOf" srcId="{79E19365-1A81-4A47-B5AF-05338E1A4AE6}" destId="{B2191A43-3D0F-49E3-994F-9D6ADE9F2037}" srcOrd="0" destOrd="0" presId="urn:microsoft.com/office/officeart/2018/2/layout/IconVerticalSolidList"/>
    <dgm:cxn modelId="{62AA2B63-3EF3-4BAE-8614-075306184DB5}" type="presParOf" srcId="{79E19365-1A81-4A47-B5AF-05338E1A4AE6}" destId="{122F4C83-EAAA-4CB5-93C3-FDF5F39C689A}" srcOrd="1" destOrd="0" presId="urn:microsoft.com/office/officeart/2018/2/layout/IconVerticalSolidList"/>
    <dgm:cxn modelId="{82C82CC9-E3AE-43CB-B609-CEF9C545F880}" type="presParOf" srcId="{79E19365-1A81-4A47-B5AF-05338E1A4AE6}" destId="{1D2F5B8A-A89E-48DC-9C94-C3D60DCAC77D}" srcOrd="2" destOrd="0" presId="urn:microsoft.com/office/officeart/2018/2/layout/IconVerticalSolidList"/>
    <dgm:cxn modelId="{9E650805-D0BB-4107-AFFD-D7AF67A6CBD5}" type="presParOf" srcId="{79E19365-1A81-4A47-B5AF-05338E1A4AE6}" destId="{5838D484-18AD-4E61-921D-EAA967E9F7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7CC784-3D66-4BE2-BE94-1348D4B8833B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867738-4EFE-43B7-B648-553B77A91D33}">
      <dgm:prSet/>
      <dgm:spPr/>
      <dgm:t>
        <a:bodyPr/>
        <a:lstStyle/>
        <a:p>
          <a:r>
            <a:rPr lang="en-US" dirty="0"/>
            <a:t>Prefer to be private because they feel young as a company</a:t>
          </a:r>
        </a:p>
      </dgm:t>
    </dgm:pt>
    <dgm:pt modelId="{9D1AB7D6-2728-4DAE-97E6-62CB0F7A28A3}" type="parTrans" cxnId="{ADF5068A-6262-42BC-B984-44FBA8BA337F}">
      <dgm:prSet/>
      <dgm:spPr/>
      <dgm:t>
        <a:bodyPr/>
        <a:lstStyle/>
        <a:p>
          <a:endParaRPr lang="en-US"/>
        </a:p>
      </dgm:t>
    </dgm:pt>
    <dgm:pt modelId="{AF8BE686-B372-4F4C-82B9-EC3974FE411D}" type="sibTrans" cxnId="{ADF5068A-6262-42BC-B984-44FBA8BA337F}">
      <dgm:prSet/>
      <dgm:spPr/>
      <dgm:t>
        <a:bodyPr/>
        <a:lstStyle/>
        <a:p>
          <a:endParaRPr lang="en-US"/>
        </a:p>
      </dgm:t>
    </dgm:pt>
    <dgm:pt modelId="{48568A05-3C78-4390-892D-5CA759601F67}">
      <dgm:prSet/>
      <dgm:spPr/>
      <dgm:t>
        <a:bodyPr/>
        <a:lstStyle/>
        <a:p>
          <a:r>
            <a:rPr lang="en-US" dirty="0"/>
            <a:t>Reporting, legalities, costs, and appeasements when going public</a:t>
          </a:r>
        </a:p>
      </dgm:t>
    </dgm:pt>
    <dgm:pt modelId="{E0A5AA2C-D042-4FA0-ADEA-8B0717D0D1B3}" type="parTrans" cxnId="{EB8B0F15-B8FB-41F1-A4B2-EA968CA7CD53}">
      <dgm:prSet/>
      <dgm:spPr/>
      <dgm:t>
        <a:bodyPr/>
        <a:lstStyle/>
        <a:p>
          <a:endParaRPr lang="en-US"/>
        </a:p>
      </dgm:t>
    </dgm:pt>
    <dgm:pt modelId="{08282F19-001E-4020-AF6E-2D1578D61656}" type="sibTrans" cxnId="{EB8B0F15-B8FB-41F1-A4B2-EA968CA7CD53}">
      <dgm:prSet/>
      <dgm:spPr/>
      <dgm:t>
        <a:bodyPr/>
        <a:lstStyle/>
        <a:p>
          <a:endParaRPr lang="en-US"/>
        </a:p>
      </dgm:t>
    </dgm:pt>
    <dgm:pt modelId="{D755F80E-91FF-4029-AA66-5F45E2978986}">
      <dgm:prSet/>
      <dgm:spPr/>
      <dgm:t>
        <a:bodyPr/>
        <a:lstStyle/>
        <a:p>
          <a:r>
            <a:rPr lang="en-US" dirty="0"/>
            <a:t>Competitive player in the fintech market already</a:t>
          </a:r>
        </a:p>
      </dgm:t>
    </dgm:pt>
    <dgm:pt modelId="{204D48E7-1401-4330-B9C8-6A735B301C33}" type="parTrans" cxnId="{AB21DAA9-21E7-48B3-A413-53D27A23DB88}">
      <dgm:prSet/>
      <dgm:spPr/>
      <dgm:t>
        <a:bodyPr/>
        <a:lstStyle/>
        <a:p>
          <a:endParaRPr lang="en-US"/>
        </a:p>
      </dgm:t>
    </dgm:pt>
    <dgm:pt modelId="{1D69843E-0818-4CC4-B8EC-D7181197E33C}" type="sibTrans" cxnId="{AB21DAA9-21E7-48B3-A413-53D27A23DB88}">
      <dgm:prSet/>
      <dgm:spPr/>
      <dgm:t>
        <a:bodyPr/>
        <a:lstStyle/>
        <a:p>
          <a:endParaRPr lang="en-US"/>
        </a:p>
      </dgm:t>
    </dgm:pt>
    <dgm:pt modelId="{CF0DB018-36A8-41B1-9DAC-7E2DF6EA9579}">
      <dgm:prSet/>
      <dgm:spPr/>
      <dgm:t>
        <a:bodyPr/>
        <a:lstStyle/>
        <a:p>
          <a:r>
            <a:rPr lang="en-US" dirty="0"/>
            <a:t>They privately sells stock to investors instead in funding rounds</a:t>
          </a:r>
        </a:p>
      </dgm:t>
    </dgm:pt>
    <dgm:pt modelId="{E28D66AD-0D7D-4FD6-BA6E-523C46D170C8}" type="parTrans" cxnId="{A515676B-42B8-431B-A2D7-3AFCD8E31F1A}">
      <dgm:prSet/>
      <dgm:spPr/>
      <dgm:t>
        <a:bodyPr/>
        <a:lstStyle/>
        <a:p>
          <a:endParaRPr lang="en-US"/>
        </a:p>
      </dgm:t>
    </dgm:pt>
    <dgm:pt modelId="{B843A3EA-133E-40C5-A26C-40C955801D84}" type="sibTrans" cxnId="{A515676B-42B8-431B-A2D7-3AFCD8E31F1A}">
      <dgm:prSet/>
      <dgm:spPr/>
      <dgm:t>
        <a:bodyPr/>
        <a:lstStyle/>
        <a:p>
          <a:endParaRPr lang="en-US"/>
        </a:p>
      </dgm:t>
    </dgm:pt>
    <dgm:pt modelId="{D7A12D4E-0BD1-4CFB-8564-9A58FD4C76A2}">
      <dgm:prSet/>
      <dgm:spPr/>
      <dgm:t>
        <a:bodyPr/>
        <a:lstStyle/>
        <a:p>
          <a:r>
            <a:rPr lang="en-US" dirty="0"/>
            <a:t>Stripe employees can cash out private stock and IPO market slowed down in 2022</a:t>
          </a:r>
        </a:p>
      </dgm:t>
    </dgm:pt>
    <dgm:pt modelId="{E9AE3F72-7634-4A18-B383-FE299CC8B7C7}" type="parTrans" cxnId="{C1BA05A7-C610-4020-8C80-93E8279E46C1}">
      <dgm:prSet/>
      <dgm:spPr/>
      <dgm:t>
        <a:bodyPr/>
        <a:lstStyle/>
        <a:p>
          <a:endParaRPr lang="en-US"/>
        </a:p>
      </dgm:t>
    </dgm:pt>
    <dgm:pt modelId="{224C7F12-BEF8-459A-8C41-F131D6AA1603}" type="sibTrans" cxnId="{C1BA05A7-C610-4020-8C80-93E8279E46C1}">
      <dgm:prSet/>
      <dgm:spPr/>
      <dgm:t>
        <a:bodyPr/>
        <a:lstStyle/>
        <a:p>
          <a:endParaRPr lang="en-US"/>
        </a:p>
      </dgm:t>
    </dgm:pt>
    <dgm:pt modelId="{43FA3597-67B6-49CF-ABD8-B0FD9639790F}" type="pres">
      <dgm:prSet presAssocID="{127CC784-3D66-4BE2-BE94-1348D4B8833B}" presName="vert0" presStyleCnt="0">
        <dgm:presLayoutVars>
          <dgm:dir/>
          <dgm:animOne val="branch"/>
          <dgm:animLvl val="lvl"/>
        </dgm:presLayoutVars>
      </dgm:prSet>
      <dgm:spPr/>
    </dgm:pt>
    <dgm:pt modelId="{AF4CE6D3-B3A2-4DBC-91D0-07910EBCC5A5}" type="pres">
      <dgm:prSet presAssocID="{6F867738-4EFE-43B7-B648-553B77A91D33}" presName="thickLine" presStyleLbl="alignNode1" presStyleIdx="0" presStyleCnt="5"/>
      <dgm:spPr/>
    </dgm:pt>
    <dgm:pt modelId="{918C6321-209A-4887-B575-D5ABC356EEEF}" type="pres">
      <dgm:prSet presAssocID="{6F867738-4EFE-43B7-B648-553B77A91D33}" presName="horz1" presStyleCnt="0"/>
      <dgm:spPr/>
    </dgm:pt>
    <dgm:pt modelId="{818C9397-1D5F-4AF4-BE48-7865120F63DF}" type="pres">
      <dgm:prSet presAssocID="{6F867738-4EFE-43B7-B648-553B77A91D33}" presName="tx1" presStyleLbl="revTx" presStyleIdx="0" presStyleCnt="5"/>
      <dgm:spPr/>
    </dgm:pt>
    <dgm:pt modelId="{CC591332-69D6-40CC-9A8A-61DB25AF3B3E}" type="pres">
      <dgm:prSet presAssocID="{6F867738-4EFE-43B7-B648-553B77A91D33}" presName="vert1" presStyleCnt="0"/>
      <dgm:spPr/>
    </dgm:pt>
    <dgm:pt modelId="{7BC478DE-F27E-4C09-8FB6-1FF77800D7A0}" type="pres">
      <dgm:prSet presAssocID="{48568A05-3C78-4390-892D-5CA759601F67}" presName="thickLine" presStyleLbl="alignNode1" presStyleIdx="1" presStyleCnt="5"/>
      <dgm:spPr/>
    </dgm:pt>
    <dgm:pt modelId="{40A54E65-5A6D-4607-911C-658DBD1A184F}" type="pres">
      <dgm:prSet presAssocID="{48568A05-3C78-4390-892D-5CA759601F67}" presName="horz1" presStyleCnt="0"/>
      <dgm:spPr/>
    </dgm:pt>
    <dgm:pt modelId="{D0C55F9B-D86D-4288-9E56-63CBBA450C1E}" type="pres">
      <dgm:prSet presAssocID="{48568A05-3C78-4390-892D-5CA759601F67}" presName="tx1" presStyleLbl="revTx" presStyleIdx="1" presStyleCnt="5"/>
      <dgm:spPr/>
    </dgm:pt>
    <dgm:pt modelId="{CD296CD9-6565-4487-A403-47AED72F737E}" type="pres">
      <dgm:prSet presAssocID="{48568A05-3C78-4390-892D-5CA759601F67}" presName="vert1" presStyleCnt="0"/>
      <dgm:spPr/>
    </dgm:pt>
    <dgm:pt modelId="{104AAFD6-A070-4B89-85E0-022D37D0E846}" type="pres">
      <dgm:prSet presAssocID="{D755F80E-91FF-4029-AA66-5F45E2978986}" presName="thickLine" presStyleLbl="alignNode1" presStyleIdx="2" presStyleCnt="5"/>
      <dgm:spPr/>
    </dgm:pt>
    <dgm:pt modelId="{55DD15D8-8F9B-4485-AEF5-D2675D21B177}" type="pres">
      <dgm:prSet presAssocID="{D755F80E-91FF-4029-AA66-5F45E2978986}" presName="horz1" presStyleCnt="0"/>
      <dgm:spPr/>
    </dgm:pt>
    <dgm:pt modelId="{23138BEB-EA3B-425F-B111-F90DDEB8489C}" type="pres">
      <dgm:prSet presAssocID="{D755F80E-91FF-4029-AA66-5F45E2978986}" presName="tx1" presStyleLbl="revTx" presStyleIdx="2" presStyleCnt="5"/>
      <dgm:spPr/>
    </dgm:pt>
    <dgm:pt modelId="{7C2F7A44-7C99-4584-B34C-66C988A3632A}" type="pres">
      <dgm:prSet presAssocID="{D755F80E-91FF-4029-AA66-5F45E2978986}" presName="vert1" presStyleCnt="0"/>
      <dgm:spPr/>
    </dgm:pt>
    <dgm:pt modelId="{765F435B-A12F-4C03-8C62-18935652C701}" type="pres">
      <dgm:prSet presAssocID="{CF0DB018-36A8-41B1-9DAC-7E2DF6EA9579}" presName="thickLine" presStyleLbl="alignNode1" presStyleIdx="3" presStyleCnt="5"/>
      <dgm:spPr/>
    </dgm:pt>
    <dgm:pt modelId="{1F455917-DFB6-4F59-9BAA-9CFD4B6F4DA2}" type="pres">
      <dgm:prSet presAssocID="{CF0DB018-36A8-41B1-9DAC-7E2DF6EA9579}" presName="horz1" presStyleCnt="0"/>
      <dgm:spPr/>
    </dgm:pt>
    <dgm:pt modelId="{431256C5-CEC4-4B81-9F85-83A808E201A1}" type="pres">
      <dgm:prSet presAssocID="{CF0DB018-36A8-41B1-9DAC-7E2DF6EA9579}" presName="tx1" presStyleLbl="revTx" presStyleIdx="3" presStyleCnt="5"/>
      <dgm:spPr/>
    </dgm:pt>
    <dgm:pt modelId="{E27AF25C-C1A0-4C59-B4AB-D357BEB0FB5B}" type="pres">
      <dgm:prSet presAssocID="{CF0DB018-36A8-41B1-9DAC-7E2DF6EA9579}" presName="vert1" presStyleCnt="0"/>
      <dgm:spPr/>
    </dgm:pt>
    <dgm:pt modelId="{75086CEC-E25D-42CC-86B2-CC4591F88CE8}" type="pres">
      <dgm:prSet presAssocID="{D7A12D4E-0BD1-4CFB-8564-9A58FD4C76A2}" presName="thickLine" presStyleLbl="alignNode1" presStyleIdx="4" presStyleCnt="5"/>
      <dgm:spPr/>
    </dgm:pt>
    <dgm:pt modelId="{41D8A201-7337-486F-AE25-6468B3703E8A}" type="pres">
      <dgm:prSet presAssocID="{D7A12D4E-0BD1-4CFB-8564-9A58FD4C76A2}" presName="horz1" presStyleCnt="0"/>
      <dgm:spPr/>
    </dgm:pt>
    <dgm:pt modelId="{4BEFC82E-96A2-4A04-BD44-5DCB7B504E65}" type="pres">
      <dgm:prSet presAssocID="{D7A12D4E-0BD1-4CFB-8564-9A58FD4C76A2}" presName="tx1" presStyleLbl="revTx" presStyleIdx="4" presStyleCnt="5"/>
      <dgm:spPr/>
    </dgm:pt>
    <dgm:pt modelId="{5065DC79-4FFD-4690-811C-322B38DDC690}" type="pres">
      <dgm:prSet presAssocID="{D7A12D4E-0BD1-4CFB-8564-9A58FD4C76A2}" presName="vert1" presStyleCnt="0"/>
      <dgm:spPr/>
    </dgm:pt>
  </dgm:ptLst>
  <dgm:cxnLst>
    <dgm:cxn modelId="{EB8B0F15-B8FB-41F1-A4B2-EA968CA7CD53}" srcId="{127CC784-3D66-4BE2-BE94-1348D4B8833B}" destId="{48568A05-3C78-4390-892D-5CA759601F67}" srcOrd="1" destOrd="0" parTransId="{E0A5AA2C-D042-4FA0-ADEA-8B0717D0D1B3}" sibTransId="{08282F19-001E-4020-AF6E-2D1578D61656}"/>
    <dgm:cxn modelId="{CB519B2A-D819-4EA7-9A4B-806B5B874F18}" type="presOf" srcId="{D7A12D4E-0BD1-4CFB-8564-9A58FD4C76A2}" destId="{4BEFC82E-96A2-4A04-BD44-5DCB7B504E65}" srcOrd="0" destOrd="0" presId="urn:microsoft.com/office/officeart/2008/layout/LinedList"/>
    <dgm:cxn modelId="{23A81364-A127-46B2-A9E7-55573ACAD7AB}" type="presOf" srcId="{127CC784-3D66-4BE2-BE94-1348D4B8833B}" destId="{43FA3597-67B6-49CF-ABD8-B0FD9639790F}" srcOrd="0" destOrd="0" presId="urn:microsoft.com/office/officeart/2008/layout/LinedList"/>
    <dgm:cxn modelId="{A515676B-42B8-431B-A2D7-3AFCD8E31F1A}" srcId="{127CC784-3D66-4BE2-BE94-1348D4B8833B}" destId="{CF0DB018-36A8-41B1-9DAC-7E2DF6EA9579}" srcOrd="3" destOrd="0" parTransId="{E28D66AD-0D7D-4FD6-BA6E-523C46D170C8}" sibTransId="{B843A3EA-133E-40C5-A26C-40C955801D84}"/>
    <dgm:cxn modelId="{0742454F-B9AD-4734-8507-76EC3094F6F3}" type="presOf" srcId="{48568A05-3C78-4390-892D-5CA759601F67}" destId="{D0C55F9B-D86D-4288-9E56-63CBBA450C1E}" srcOrd="0" destOrd="0" presId="urn:microsoft.com/office/officeart/2008/layout/LinedList"/>
    <dgm:cxn modelId="{ADF5068A-6262-42BC-B984-44FBA8BA337F}" srcId="{127CC784-3D66-4BE2-BE94-1348D4B8833B}" destId="{6F867738-4EFE-43B7-B648-553B77A91D33}" srcOrd="0" destOrd="0" parTransId="{9D1AB7D6-2728-4DAE-97E6-62CB0F7A28A3}" sibTransId="{AF8BE686-B372-4F4C-82B9-EC3974FE411D}"/>
    <dgm:cxn modelId="{C734EA91-6A61-420C-A033-D7A9135178D5}" type="presOf" srcId="{D755F80E-91FF-4029-AA66-5F45E2978986}" destId="{23138BEB-EA3B-425F-B111-F90DDEB8489C}" srcOrd="0" destOrd="0" presId="urn:microsoft.com/office/officeart/2008/layout/LinedList"/>
    <dgm:cxn modelId="{C1BA05A7-C610-4020-8C80-93E8279E46C1}" srcId="{127CC784-3D66-4BE2-BE94-1348D4B8833B}" destId="{D7A12D4E-0BD1-4CFB-8564-9A58FD4C76A2}" srcOrd="4" destOrd="0" parTransId="{E9AE3F72-7634-4A18-B383-FE299CC8B7C7}" sibTransId="{224C7F12-BEF8-459A-8C41-F131D6AA1603}"/>
    <dgm:cxn modelId="{AB21DAA9-21E7-48B3-A413-53D27A23DB88}" srcId="{127CC784-3D66-4BE2-BE94-1348D4B8833B}" destId="{D755F80E-91FF-4029-AA66-5F45E2978986}" srcOrd="2" destOrd="0" parTransId="{204D48E7-1401-4330-B9C8-6A735B301C33}" sibTransId="{1D69843E-0818-4CC4-B8EC-D7181197E33C}"/>
    <dgm:cxn modelId="{D6A49CBA-15C2-4884-A4F1-C3C1D2C87A96}" type="presOf" srcId="{6F867738-4EFE-43B7-B648-553B77A91D33}" destId="{818C9397-1D5F-4AF4-BE48-7865120F63DF}" srcOrd="0" destOrd="0" presId="urn:microsoft.com/office/officeart/2008/layout/LinedList"/>
    <dgm:cxn modelId="{9E4754F3-AB7D-4567-9099-AD40D4FBB230}" type="presOf" srcId="{CF0DB018-36A8-41B1-9DAC-7E2DF6EA9579}" destId="{431256C5-CEC4-4B81-9F85-83A808E201A1}" srcOrd="0" destOrd="0" presId="urn:microsoft.com/office/officeart/2008/layout/LinedList"/>
    <dgm:cxn modelId="{0209ECE5-EE72-494B-B77D-E44850D94BE5}" type="presParOf" srcId="{43FA3597-67B6-49CF-ABD8-B0FD9639790F}" destId="{AF4CE6D3-B3A2-4DBC-91D0-07910EBCC5A5}" srcOrd="0" destOrd="0" presId="urn:microsoft.com/office/officeart/2008/layout/LinedList"/>
    <dgm:cxn modelId="{8D890EC4-1CFD-4CAE-B52F-6F18289100EB}" type="presParOf" srcId="{43FA3597-67B6-49CF-ABD8-B0FD9639790F}" destId="{918C6321-209A-4887-B575-D5ABC356EEEF}" srcOrd="1" destOrd="0" presId="urn:microsoft.com/office/officeart/2008/layout/LinedList"/>
    <dgm:cxn modelId="{999DFA9E-4C24-4E3B-B3A8-E250B91CC7B3}" type="presParOf" srcId="{918C6321-209A-4887-B575-D5ABC356EEEF}" destId="{818C9397-1D5F-4AF4-BE48-7865120F63DF}" srcOrd="0" destOrd="0" presId="urn:microsoft.com/office/officeart/2008/layout/LinedList"/>
    <dgm:cxn modelId="{B4ABE9D9-D7DF-4AE6-AAB9-67BE208627AF}" type="presParOf" srcId="{918C6321-209A-4887-B575-D5ABC356EEEF}" destId="{CC591332-69D6-40CC-9A8A-61DB25AF3B3E}" srcOrd="1" destOrd="0" presId="urn:microsoft.com/office/officeart/2008/layout/LinedList"/>
    <dgm:cxn modelId="{A5C4ADAD-2FBF-48D0-B4AF-D5BF7AA60C35}" type="presParOf" srcId="{43FA3597-67B6-49CF-ABD8-B0FD9639790F}" destId="{7BC478DE-F27E-4C09-8FB6-1FF77800D7A0}" srcOrd="2" destOrd="0" presId="urn:microsoft.com/office/officeart/2008/layout/LinedList"/>
    <dgm:cxn modelId="{D40F0CCB-9665-4ED8-8850-122E7DE9A50B}" type="presParOf" srcId="{43FA3597-67B6-49CF-ABD8-B0FD9639790F}" destId="{40A54E65-5A6D-4607-911C-658DBD1A184F}" srcOrd="3" destOrd="0" presId="urn:microsoft.com/office/officeart/2008/layout/LinedList"/>
    <dgm:cxn modelId="{183FFE34-2B6F-408C-A227-F205CE5E0CCC}" type="presParOf" srcId="{40A54E65-5A6D-4607-911C-658DBD1A184F}" destId="{D0C55F9B-D86D-4288-9E56-63CBBA450C1E}" srcOrd="0" destOrd="0" presId="urn:microsoft.com/office/officeart/2008/layout/LinedList"/>
    <dgm:cxn modelId="{8B980DE3-581F-470B-9AB3-EA7B78A3478D}" type="presParOf" srcId="{40A54E65-5A6D-4607-911C-658DBD1A184F}" destId="{CD296CD9-6565-4487-A403-47AED72F737E}" srcOrd="1" destOrd="0" presId="urn:microsoft.com/office/officeart/2008/layout/LinedList"/>
    <dgm:cxn modelId="{21D95CF4-8F48-41D4-907D-BB6D16758D36}" type="presParOf" srcId="{43FA3597-67B6-49CF-ABD8-B0FD9639790F}" destId="{104AAFD6-A070-4B89-85E0-022D37D0E846}" srcOrd="4" destOrd="0" presId="urn:microsoft.com/office/officeart/2008/layout/LinedList"/>
    <dgm:cxn modelId="{0515196E-B28C-4ACD-A114-EA7FDC50E810}" type="presParOf" srcId="{43FA3597-67B6-49CF-ABD8-B0FD9639790F}" destId="{55DD15D8-8F9B-4485-AEF5-D2675D21B177}" srcOrd="5" destOrd="0" presId="urn:microsoft.com/office/officeart/2008/layout/LinedList"/>
    <dgm:cxn modelId="{23AF5AA4-08AE-4C76-BE2E-639568D69B79}" type="presParOf" srcId="{55DD15D8-8F9B-4485-AEF5-D2675D21B177}" destId="{23138BEB-EA3B-425F-B111-F90DDEB8489C}" srcOrd="0" destOrd="0" presId="urn:microsoft.com/office/officeart/2008/layout/LinedList"/>
    <dgm:cxn modelId="{8DFC9C77-5856-4C7C-BB31-80401F1FD933}" type="presParOf" srcId="{55DD15D8-8F9B-4485-AEF5-D2675D21B177}" destId="{7C2F7A44-7C99-4584-B34C-66C988A3632A}" srcOrd="1" destOrd="0" presId="urn:microsoft.com/office/officeart/2008/layout/LinedList"/>
    <dgm:cxn modelId="{0E04EEAF-B347-43DE-B3E1-9A5951BF72B3}" type="presParOf" srcId="{43FA3597-67B6-49CF-ABD8-B0FD9639790F}" destId="{765F435B-A12F-4C03-8C62-18935652C701}" srcOrd="6" destOrd="0" presId="urn:microsoft.com/office/officeart/2008/layout/LinedList"/>
    <dgm:cxn modelId="{9B20A900-79E4-4628-8ECF-907E4FCC7CE3}" type="presParOf" srcId="{43FA3597-67B6-49CF-ABD8-B0FD9639790F}" destId="{1F455917-DFB6-4F59-9BAA-9CFD4B6F4DA2}" srcOrd="7" destOrd="0" presId="urn:microsoft.com/office/officeart/2008/layout/LinedList"/>
    <dgm:cxn modelId="{79CB76CD-78C8-4755-A11C-D2E5D1085EE8}" type="presParOf" srcId="{1F455917-DFB6-4F59-9BAA-9CFD4B6F4DA2}" destId="{431256C5-CEC4-4B81-9F85-83A808E201A1}" srcOrd="0" destOrd="0" presId="urn:microsoft.com/office/officeart/2008/layout/LinedList"/>
    <dgm:cxn modelId="{57DE4F4A-2F67-4B92-8B92-92710FAF8A5F}" type="presParOf" srcId="{1F455917-DFB6-4F59-9BAA-9CFD4B6F4DA2}" destId="{E27AF25C-C1A0-4C59-B4AB-D357BEB0FB5B}" srcOrd="1" destOrd="0" presId="urn:microsoft.com/office/officeart/2008/layout/LinedList"/>
    <dgm:cxn modelId="{8DC8C1D0-EE7D-458F-A796-60343C129BF2}" type="presParOf" srcId="{43FA3597-67B6-49CF-ABD8-B0FD9639790F}" destId="{75086CEC-E25D-42CC-86B2-CC4591F88CE8}" srcOrd="8" destOrd="0" presId="urn:microsoft.com/office/officeart/2008/layout/LinedList"/>
    <dgm:cxn modelId="{0C185983-94A6-45AB-B80B-473F38824BD5}" type="presParOf" srcId="{43FA3597-67B6-49CF-ABD8-B0FD9639790F}" destId="{41D8A201-7337-486F-AE25-6468B3703E8A}" srcOrd="9" destOrd="0" presId="urn:microsoft.com/office/officeart/2008/layout/LinedList"/>
    <dgm:cxn modelId="{92CEBC1B-4EA1-430F-B0EA-7A51FB3F9550}" type="presParOf" srcId="{41D8A201-7337-486F-AE25-6468B3703E8A}" destId="{4BEFC82E-96A2-4A04-BD44-5DCB7B504E65}" srcOrd="0" destOrd="0" presId="urn:microsoft.com/office/officeart/2008/layout/LinedList"/>
    <dgm:cxn modelId="{C4F5DF19-FCDA-4680-9843-5CC30724D270}" type="presParOf" srcId="{41D8A201-7337-486F-AE25-6468B3703E8A}" destId="{5065DC79-4FFD-4690-811C-322B38DDC6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1CE5DE-AC7E-497A-8F7D-21A4D2973E42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4C8260-0BA2-4F4D-8C89-61E2D58A7797}">
      <dgm:prSet/>
      <dgm:spPr/>
      <dgm:t>
        <a:bodyPr/>
        <a:lstStyle/>
        <a:p>
          <a:r>
            <a:rPr lang="en-US"/>
            <a:t>IPO market was sluggish in 2022, so a rise is expected</a:t>
          </a:r>
        </a:p>
      </dgm:t>
    </dgm:pt>
    <dgm:pt modelId="{31B5F62A-95E8-4C02-A594-1AADA41BF5AC}" type="parTrans" cxnId="{3CCDDBE1-C441-4661-9AA4-EE51764BBE78}">
      <dgm:prSet/>
      <dgm:spPr/>
      <dgm:t>
        <a:bodyPr/>
        <a:lstStyle/>
        <a:p>
          <a:endParaRPr lang="en-US"/>
        </a:p>
      </dgm:t>
    </dgm:pt>
    <dgm:pt modelId="{DB4DB58C-B77F-4287-BC5F-E5FC4AB795D2}" type="sibTrans" cxnId="{3CCDDBE1-C441-4661-9AA4-EE51764BBE78}">
      <dgm:prSet/>
      <dgm:spPr/>
      <dgm:t>
        <a:bodyPr/>
        <a:lstStyle/>
        <a:p>
          <a:endParaRPr lang="en-US"/>
        </a:p>
      </dgm:t>
    </dgm:pt>
    <dgm:pt modelId="{5D158C24-7057-472E-BEE3-7396ABD1F1AB}">
      <dgm:prSet/>
      <dgm:spPr/>
      <dgm:t>
        <a:bodyPr/>
        <a:lstStyle/>
        <a:p>
          <a:r>
            <a:rPr lang="en-US"/>
            <a:t>Stripe considers an IPO for years, but remain private despite investor pressure</a:t>
          </a:r>
        </a:p>
      </dgm:t>
    </dgm:pt>
    <dgm:pt modelId="{6924F2E7-F05F-49E1-BDAB-EC2B522C7DD4}" type="parTrans" cxnId="{B3F9EC55-F4AB-4D54-AE3C-1BEB7D391667}">
      <dgm:prSet/>
      <dgm:spPr/>
      <dgm:t>
        <a:bodyPr/>
        <a:lstStyle/>
        <a:p>
          <a:endParaRPr lang="en-US"/>
        </a:p>
      </dgm:t>
    </dgm:pt>
    <dgm:pt modelId="{A57BB572-10AA-4BB6-913A-9A8F7903532B}" type="sibTrans" cxnId="{B3F9EC55-F4AB-4D54-AE3C-1BEB7D391667}">
      <dgm:prSet/>
      <dgm:spPr/>
      <dgm:t>
        <a:bodyPr/>
        <a:lstStyle/>
        <a:p>
          <a:endParaRPr lang="en-US"/>
        </a:p>
      </dgm:t>
    </dgm:pt>
    <dgm:pt modelId="{3A0C1839-6F5A-4D75-8E56-A1EF6ECA9B7D}">
      <dgm:prSet/>
      <dgm:spPr/>
      <dgm:t>
        <a:bodyPr/>
        <a:lstStyle/>
        <a:p>
          <a:r>
            <a:rPr lang="en-US"/>
            <a:t>Stripe can maintain control after a potential IPO with dual-shares</a:t>
          </a:r>
        </a:p>
      </dgm:t>
    </dgm:pt>
    <dgm:pt modelId="{386B252F-4BC5-4FDC-8231-E0F21D661E10}" type="parTrans" cxnId="{1F5BA7C2-5AEA-440E-B504-7B8989F87DA3}">
      <dgm:prSet/>
      <dgm:spPr/>
      <dgm:t>
        <a:bodyPr/>
        <a:lstStyle/>
        <a:p>
          <a:endParaRPr lang="en-US"/>
        </a:p>
      </dgm:t>
    </dgm:pt>
    <dgm:pt modelId="{DE6D6390-1285-40D5-A244-209916B3AA4F}" type="sibTrans" cxnId="{1F5BA7C2-5AEA-440E-B504-7B8989F87DA3}">
      <dgm:prSet/>
      <dgm:spPr/>
      <dgm:t>
        <a:bodyPr/>
        <a:lstStyle/>
        <a:p>
          <a:endParaRPr lang="en-US"/>
        </a:p>
      </dgm:t>
    </dgm:pt>
    <dgm:pt modelId="{BDEDDAFD-CC0C-44A3-9B19-3A4BDC35A817}">
      <dgm:prSet/>
      <dgm:spPr/>
      <dgm:t>
        <a:bodyPr/>
        <a:lstStyle/>
        <a:p>
          <a:r>
            <a:rPr lang="en-US"/>
            <a:t>Stripe is influential and has  Uber, Google, and Apple partnerships</a:t>
          </a:r>
        </a:p>
      </dgm:t>
    </dgm:pt>
    <dgm:pt modelId="{6134E4F5-86E8-4D1F-904D-6ABAAB7D2509}" type="parTrans" cxnId="{1F18078E-F98A-478F-A93D-14D339D0761E}">
      <dgm:prSet/>
      <dgm:spPr/>
      <dgm:t>
        <a:bodyPr/>
        <a:lstStyle/>
        <a:p>
          <a:endParaRPr lang="en-US"/>
        </a:p>
      </dgm:t>
    </dgm:pt>
    <dgm:pt modelId="{B5AB0E6A-8C6B-46D1-9072-DF1D6C7EF8C2}" type="sibTrans" cxnId="{1F18078E-F98A-478F-A93D-14D339D0761E}">
      <dgm:prSet/>
      <dgm:spPr/>
      <dgm:t>
        <a:bodyPr/>
        <a:lstStyle/>
        <a:p>
          <a:endParaRPr lang="en-US"/>
        </a:p>
      </dgm:t>
    </dgm:pt>
    <dgm:pt modelId="{272F0C22-3ABB-498B-B9E2-F8B4E7BC48D5}">
      <dgm:prSet/>
      <dgm:spPr/>
      <dgm:t>
        <a:bodyPr/>
        <a:lstStyle/>
        <a:p>
          <a:r>
            <a:rPr lang="en-US" dirty="0"/>
            <a:t>Stripe has many rivals in the merchant acquiring space but stays ahead with API</a:t>
          </a:r>
        </a:p>
      </dgm:t>
    </dgm:pt>
    <dgm:pt modelId="{3355B0DD-4BDA-4AAA-AC29-D6C166E136CD}" type="parTrans" cxnId="{464D62FC-1F38-44CF-9EBB-77BBBBBF280C}">
      <dgm:prSet/>
      <dgm:spPr/>
      <dgm:t>
        <a:bodyPr/>
        <a:lstStyle/>
        <a:p>
          <a:endParaRPr lang="en-US"/>
        </a:p>
      </dgm:t>
    </dgm:pt>
    <dgm:pt modelId="{29749389-576A-475C-976B-5DFD607A0675}" type="sibTrans" cxnId="{464D62FC-1F38-44CF-9EBB-77BBBBBF280C}">
      <dgm:prSet/>
      <dgm:spPr/>
      <dgm:t>
        <a:bodyPr/>
        <a:lstStyle/>
        <a:p>
          <a:endParaRPr lang="en-US"/>
        </a:p>
      </dgm:t>
    </dgm:pt>
    <dgm:pt modelId="{6E267C9E-1026-4B85-A49B-8F0661B44525}">
      <dgm:prSet/>
      <dgm:spPr/>
      <dgm:t>
        <a:bodyPr/>
        <a:lstStyle/>
        <a:p>
          <a:r>
            <a:rPr lang="en-US"/>
            <a:t>After rising back up from a valuation decline, Stripe will make an IPO choice this year</a:t>
          </a:r>
        </a:p>
      </dgm:t>
    </dgm:pt>
    <dgm:pt modelId="{C0C5ED6A-E4D8-4E69-BD34-A556CD908E88}" type="parTrans" cxnId="{AA4E8CAA-B1EA-441C-9C0E-729FFBC8E413}">
      <dgm:prSet/>
      <dgm:spPr/>
      <dgm:t>
        <a:bodyPr/>
        <a:lstStyle/>
        <a:p>
          <a:endParaRPr lang="en-US"/>
        </a:p>
      </dgm:t>
    </dgm:pt>
    <dgm:pt modelId="{F84AB0A0-EE03-4768-8C78-9FE7AA5AB6CC}" type="sibTrans" cxnId="{AA4E8CAA-B1EA-441C-9C0E-729FFBC8E413}">
      <dgm:prSet/>
      <dgm:spPr/>
      <dgm:t>
        <a:bodyPr/>
        <a:lstStyle/>
        <a:p>
          <a:endParaRPr lang="en-US"/>
        </a:p>
      </dgm:t>
    </dgm:pt>
    <dgm:pt modelId="{95B4E367-75B7-4FD0-9B77-3DA6244BB9D6}" type="pres">
      <dgm:prSet presAssocID="{761CE5DE-AC7E-497A-8F7D-21A4D2973E42}" presName="diagram" presStyleCnt="0">
        <dgm:presLayoutVars>
          <dgm:dir/>
          <dgm:resizeHandles val="exact"/>
        </dgm:presLayoutVars>
      </dgm:prSet>
      <dgm:spPr/>
    </dgm:pt>
    <dgm:pt modelId="{AE9FB288-2311-4921-A00D-F42E95113822}" type="pres">
      <dgm:prSet presAssocID="{A54C8260-0BA2-4F4D-8C89-61E2D58A7797}" presName="node" presStyleLbl="node1" presStyleIdx="0" presStyleCnt="6">
        <dgm:presLayoutVars>
          <dgm:bulletEnabled val="1"/>
        </dgm:presLayoutVars>
      </dgm:prSet>
      <dgm:spPr/>
    </dgm:pt>
    <dgm:pt modelId="{3D507F0B-CF69-414A-B1AF-BFF76E6FC256}" type="pres">
      <dgm:prSet presAssocID="{DB4DB58C-B77F-4287-BC5F-E5FC4AB795D2}" presName="sibTrans" presStyleCnt="0"/>
      <dgm:spPr/>
    </dgm:pt>
    <dgm:pt modelId="{612BBF11-A092-42AA-84D9-CB9E227B0CFA}" type="pres">
      <dgm:prSet presAssocID="{5D158C24-7057-472E-BEE3-7396ABD1F1AB}" presName="node" presStyleLbl="node1" presStyleIdx="1" presStyleCnt="6">
        <dgm:presLayoutVars>
          <dgm:bulletEnabled val="1"/>
        </dgm:presLayoutVars>
      </dgm:prSet>
      <dgm:spPr/>
    </dgm:pt>
    <dgm:pt modelId="{3955F2DD-871B-4605-9492-F13BCEED787F}" type="pres">
      <dgm:prSet presAssocID="{A57BB572-10AA-4BB6-913A-9A8F7903532B}" presName="sibTrans" presStyleCnt="0"/>
      <dgm:spPr/>
    </dgm:pt>
    <dgm:pt modelId="{671A00CB-8119-45E8-8AAC-7392C2338920}" type="pres">
      <dgm:prSet presAssocID="{3A0C1839-6F5A-4D75-8E56-A1EF6ECA9B7D}" presName="node" presStyleLbl="node1" presStyleIdx="2" presStyleCnt="6">
        <dgm:presLayoutVars>
          <dgm:bulletEnabled val="1"/>
        </dgm:presLayoutVars>
      </dgm:prSet>
      <dgm:spPr/>
    </dgm:pt>
    <dgm:pt modelId="{EEFCE4C7-9DF8-4016-A636-0458F291CB73}" type="pres">
      <dgm:prSet presAssocID="{DE6D6390-1285-40D5-A244-209916B3AA4F}" presName="sibTrans" presStyleCnt="0"/>
      <dgm:spPr/>
    </dgm:pt>
    <dgm:pt modelId="{CFEA67EE-C12A-4977-A84C-6429A6542E97}" type="pres">
      <dgm:prSet presAssocID="{BDEDDAFD-CC0C-44A3-9B19-3A4BDC35A817}" presName="node" presStyleLbl="node1" presStyleIdx="3" presStyleCnt="6">
        <dgm:presLayoutVars>
          <dgm:bulletEnabled val="1"/>
        </dgm:presLayoutVars>
      </dgm:prSet>
      <dgm:spPr/>
    </dgm:pt>
    <dgm:pt modelId="{9C354763-CA92-49F6-9DC6-0BBDD73B56C0}" type="pres">
      <dgm:prSet presAssocID="{B5AB0E6A-8C6B-46D1-9072-DF1D6C7EF8C2}" presName="sibTrans" presStyleCnt="0"/>
      <dgm:spPr/>
    </dgm:pt>
    <dgm:pt modelId="{2472F893-DB20-4CFD-988C-A6B0B24474B0}" type="pres">
      <dgm:prSet presAssocID="{272F0C22-3ABB-498B-B9E2-F8B4E7BC48D5}" presName="node" presStyleLbl="node1" presStyleIdx="4" presStyleCnt="6">
        <dgm:presLayoutVars>
          <dgm:bulletEnabled val="1"/>
        </dgm:presLayoutVars>
      </dgm:prSet>
      <dgm:spPr/>
    </dgm:pt>
    <dgm:pt modelId="{E4AF7093-90DA-4576-A35E-98634D2A26A1}" type="pres">
      <dgm:prSet presAssocID="{29749389-576A-475C-976B-5DFD607A0675}" presName="sibTrans" presStyleCnt="0"/>
      <dgm:spPr/>
    </dgm:pt>
    <dgm:pt modelId="{DE62D64F-2FC4-40B7-9B5D-8D66A6F72727}" type="pres">
      <dgm:prSet presAssocID="{6E267C9E-1026-4B85-A49B-8F0661B44525}" presName="node" presStyleLbl="node1" presStyleIdx="5" presStyleCnt="6">
        <dgm:presLayoutVars>
          <dgm:bulletEnabled val="1"/>
        </dgm:presLayoutVars>
      </dgm:prSet>
      <dgm:spPr/>
    </dgm:pt>
  </dgm:ptLst>
  <dgm:cxnLst>
    <dgm:cxn modelId="{1F72E504-613A-4DEB-A623-4D3E89FDD57D}" type="presOf" srcId="{3A0C1839-6F5A-4D75-8E56-A1EF6ECA9B7D}" destId="{671A00CB-8119-45E8-8AAC-7392C2338920}" srcOrd="0" destOrd="0" presId="urn:microsoft.com/office/officeart/2005/8/layout/default"/>
    <dgm:cxn modelId="{DC64630A-234B-4C24-B615-4ADA3BC6B7A0}" type="presOf" srcId="{5D158C24-7057-472E-BEE3-7396ABD1F1AB}" destId="{612BBF11-A092-42AA-84D9-CB9E227B0CFA}" srcOrd="0" destOrd="0" presId="urn:microsoft.com/office/officeart/2005/8/layout/default"/>
    <dgm:cxn modelId="{D2800E12-1568-4ED9-86CC-1061A848A69D}" type="presOf" srcId="{761CE5DE-AC7E-497A-8F7D-21A4D2973E42}" destId="{95B4E367-75B7-4FD0-9B77-3DA6244BB9D6}" srcOrd="0" destOrd="0" presId="urn:microsoft.com/office/officeart/2005/8/layout/default"/>
    <dgm:cxn modelId="{540E1336-790D-48A5-8A9F-3ABBD58457BC}" type="presOf" srcId="{A54C8260-0BA2-4F4D-8C89-61E2D58A7797}" destId="{AE9FB288-2311-4921-A00D-F42E95113822}" srcOrd="0" destOrd="0" presId="urn:microsoft.com/office/officeart/2005/8/layout/default"/>
    <dgm:cxn modelId="{B3F9EC55-F4AB-4D54-AE3C-1BEB7D391667}" srcId="{761CE5DE-AC7E-497A-8F7D-21A4D2973E42}" destId="{5D158C24-7057-472E-BEE3-7396ABD1F1AB}" srcOrd="1" destOrd="0" parTransId="{6924F2E7-F05F-49E1-BDAB-EC2B522C7DD4}" sibTransId="{A57BB572-10AA-4BB6-913A-9A8F7903532B}"/>
    <dgm:cxn modelId="{278A748C-4244-4DE4-ADA5-8C08995155CB}" type="presOf" srcId="{272F0C22-3ABB-498B-B9E2-F8B4E7BC48D5}" destId="{2472F893-DB20-4CFD-988C-A6B0B24474B0}" srcOrd="0" destOrd="0" presId="urn:microsoft.com/office/officeart/2005/8/layout/default"/>
    <dgm:cxn modelId="{1F18078E-F98A-478F-A93D-14D339D0761E}" srcId="{761CE5DE-AC7E-497A-8F7D-21A4D2973E42}" destId="{BDEDDAFD-CC0C-44A3-9B19-3A4BDC35A817}" srcOrd="3" destOrd="0" parTransId="{6134E4F5-86E8-4D1F-904D-6ABAAB7D2509}" sibTransId="{B5AB0E6A-8C6B-46D1-9072-DF1D6C7EF8C2}"/>
    <dgm:cxn modelId="{AA4E8CAA-B1EA-441C-9C0E-729FFBC8E413}" srcId="{761CE5DE-AC7E-497A-8F7D-21A4D2973E42}" destId="{6E267C9E-1026-4B85-A49B-8F0661B44525}" srcOrd="5" destOrd="0" parTransId="{C0C5ED6A-E4D8-4E69-BD34-A556CD908E88}" sibTransId="{F84AB0A0-EE03-4768-8C78-9FE7AA5AB6CC}"/>
    <dgm:cxn modelId="{1F5BA7C2-5AEA-440E-B504-7B8989F87DA3}" srcId="{761CE5DE-AC7E-497A-8F7D-21A4D2973E42}" destId="{3A0C1839-6F5A-4D75-8E56-A1EF6ECA9B7D}" srcOrd="2" destOrd="0" parTransId="{386B252F-4BC5-4FDC-8231-E0F21D661E10}" sibTransId="{DE6D6390-1285-40D5-A244-209916B3AA4F}"/>
    <dgm:cxn modelId="{147144DA-3C94-427F-990D-22A256AB006E}" type="presOf" srcId="{BDEDDAFD-CC0C-44A3-9B19-3A4BDC35A817}" destId="{CFEA67EE-C12A-4977-A84C-6429A6542E97}" srcOrd="0" destOrd="0" presId="urn:microsoft.com/office/officeart/2005/8/layout/default"/>
    <dgm:cxn modelId="{3CCDDBE1-C441-4661-9AA4-EE51764BBE78}" srcId="{761CE5DE-AC7E-497A-8F7D-21A4D2973E42}" destId="{A54C8260-0BA2-4F4D-8C89-61E2D58A7797}" srcOrd="0" destOrd="0" parTransId="{31B5F62A-95E8-4C02-A594-1AADA41BF5AC}" sibTransId="{DB4DB58C-B77F-4287-BC5F-E5FC4AB795D2}"/>
    <dgm:cxn modelId="{F4EEF9E8-200D-4B16-9CEE-05CCB52F6E3A}" type="presOf" srcId="{6E267C9E-1026-4B85-A49B-8F0661B44525}" destId="{DE62D64F-2FC4-40B7-9B5D-8D66A6F72727}" srcOrd="0" destOrd="0" presId="urn:microsoft.com/office/officeart/2005/8/layout/default"/>
    <dgm:cxn modelId="{464D62FC-1F38-44CF-9EBB-77BBBBBF280C}" srcId="{761CE5DE-AC7E-497A-8F7D-21A4D2973E42}" destId="{272F0C22-3ABB-498B-B9E2-F8B4E7BC48D5}" srcOrd="4" destOrd="0" parTransId="{3355B0DD-4BDA-4AAA-AC29-D6C166E136CD}" sibTransId="{29749389-576A-475C-976B-5DFD607A0675}"/>
    <dgm:cxn modelId="{63978730-DEE1-4777-9133-E5CCD79C41BD}" type="presParOf" srcId="{95B4E367-75B7-4FD0-9B77-3DA6244BB9D6}" destId="{AE9FB288-2311-4921-A00D-F42E95113822}" srcOrd="0" destOrd="0" presId="urn:microsoft.com/office/officeart/2005/8/layout/default"/>
    <dgm:cxn modelId="{019D4951-27CA-49CD-A815-A0DE39DC40C1}" type="presParOf" srcId="{95B4E367-75B7-4FD0-9B77-3DA6244BB9D6}" destId="{3D507F0B-CF69-414A-B1AF-BFF76E6FC256}" srcOrd="1" destOrd="0" presId="urn:microsoft.com/office/officeart/2005/8/layout/default"/>
    <dgm:cxn modelId="{2F0F4361-D93E-4714-BAAD-6B8D754E8279}" type="presParOf" srcId="{95B4E367-75B7-4FD0-9B77-3DA6244BB9D6}" destId="{612BBF11-A092-42AA-84D9-CB9E227B0CFA}" srcOrd="2" destOrd="0" presId="urn:microsoft.com/office/officeart/2005/8/layout/default"/>
    <dgm:cxn modelId="{9E94530F-1648-4407-8805-8AF8DCD7F39A}" type="presParOf" srcId="{95B4E367-75B7-4FD0-9B77-3DA6244BB9D6}" destId="{3955F2DD-871B-4605-9492-F13BCEED787F}" srcOrd="3" destOrd="0" presId="urn:microsoft.com/office/officeart/2005/8/layout/default"/>
    <dgm:cxn modelId="{E9DFB729-4520-4D4B-ADFF-AF6E6ACCAABB}" type="presParOf" srcId="{95B4E367-75B7-4FD0-9B77-3DA6244BB9D6}" destId="{671A00CB-8119-45E8-8AAC-7392C2338920}" srcOrd="4" destOrd="0" presId="urn:microsoft.com/office/officeart/2005/8/layout/default"/>
    <dgm:cxn modelId="{9491BF7A-6653-40BF-B903-31DED7CDD0B7}" type="presParOf" srcId="{95B4E367-75B7-4FD0-9B77-3DA6244BB9D6}" destId="{EEFCE4C7-9DF8-4016-A636-0458F291CB73}" srcOrd="5" destOrd="0" presId="urn:microsoft.com/office/officeart/2005/8/layout/default"/>
    <dgm:cxn modelId="{52824680-ED95-436A-B604-898B5B3C97DF}" type="presParOf" srcId="{95B4E367-75B7-4FD0-9B77-3DA6244BB9D6}" destId="{CFEA67EE-C12A-4977-A84C-6429A6542E97}" srcOrd="6" destOrd="0" presId="urn:microsoft.com/office/officeart/2005/8/layout/default"/>
    <dgm:cxn modelId="{7DE2F454-F812-48BD-9B47-AB6599F12E86}" type="presParOf" srcId="{95B4E367-75B7-4FD0-9B77-3DA6244BB9D6}" destId="{9C354763-CA92-49F6-9DC6-0BBDD73B56C0}" srcOrd="7" destOrd="0" presId="urn:microsoft.com/office/officeart/2005/8/layout/default"/>
    <dgm:cxn modelId="{0A3CD27F-9A02-4E1D-B441-DE70652E2042}" type="presParOf" srcId="{95B4E367-75B7-4FD0-9B77-3DA6244BB9D6}" destId="{2472F893-DB20-4CFD-988C-A6B0B24474B0}" srcOrd="8" destOrd="0" presId="urn:microsoft.com/office/officeart/2005/8/layout/default"/>
    <dgm:cxn modelId="{4CCB42DB-E784-42C1-9B00-8D92A8A0AA4C}" type="presParOf" srcId="{95B4E367-75B7-4FD0-9B77-3DA6244BB9D6}" destId="{E4AF7093-90DA-4576-A35E-98634D2A26A1}" srcOrd="9" destOrd="0" presId="urn:microsoft.com/office/officeart/2005/8/layout/default"/>
    <dgm:cxn modelId="{07E85EE3-4A10-478E-95E4-6AE7ABB30D84}" type="presParOf" srcId="{95B4E367-75B7-4FD0-9B77-3DA6244BB9D6}" destId="{DE62D64F-2FC4-40B7-9B5D-8D66A6F7272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10A785-B452-44D7-9D91-53E67C85BA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7E096-1DF3-4AB8-B960-7ABF1534E0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During stagnation and when competition is catching up before performance falls and investors lose faith</a:t>
          </a:r>
          <a:endParaRPr lang="en-US" dirty="0"/>
        </a:p>
      </dgm:t>
    </dgm:pt>
    <dgm:pt modelId="{32B90B6A-A55B-409B-83FF-D545AE5F53E5}" type="parTrans" cxnId="{6D7D24F1-95B7-489F-B762-402FA395F50E}">
      <dgm:prSet/>
      <dgm:spPr/>
      <dgm:t>
        <a:bodyPr/>
        <a:lstStyle/>
        <a:p>
          <a:endParaRPr lang="en-US"/>
        </a:p>
      </dgm:t>
    </dgm:pt>
    <dgm:pt modelId="{CE81FFB3-3B3B-4A0C-AFD1-E2277C7D41B2}" type="sibTrans" cxnId="{6D7D24F1-95B7-489F-B762-402FA395F50E}">
      <dgm:prSet/>
      <dgm:spPr/>
      <dgm:t>
        <a:bodyPr/>
        <a:lstStyle/>
        <a:p>
          <a:endParaRPr lang="en-US"/>
        </a:p>
      </dgm:t>
    </dgm:pt>
    <dgm:pt modelId="{B155BE41-8B05-4630-B8D9-84A0B20433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Enough time has passed to be seen as a very well-established firm (10 years is still relatively young)</a:t>
          </a:r>
          <a:endParaRPr lang="en-US" dirty="0"/>
        </a:p>
      </dgm:t>
    </dgm:pt>
    <dgm:pt modelId="{00F6606C-D37A-4EBF-A808-13D6E7D8EFBB}" type="parTrans" cxnId="{E26A6865-C0B4-4F64-97A1-7C03BFBA6D6C}">
      <dgm:prSet/>
      <dgm:spPr/>
      <dgm:t>
        <a:bodyPr/>
        <a:lstStyle/>
        <a:p>
          <a:endParaRPr lang="en-US"/>
        </a:p>
      </dgm:t>
    </dgm:pt>
    <dgm:pt modelId="{A2330AC3-CA34-49DF-B984-7D5DF76C5675}" type="sibTrans" cxnId="{E26A6865-C0B4-4F64-97A1-7C03BFBA6D6C}">
      <dgm:prSet/>
      <dgm:spPr/>
      <dgm:t>
        <a:bodyPr/>
        <a:lstStyle/>
        <a:p>
          <a:endParaRPr lang="en-US"/>
        </a:p>
      </dgm:t>
    </dgm:pt>
    <dgm:pt modelId="{B842D5B1-F3BC-45F9-9D88-F83B5BF52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publicity is needed to attract or retain much needed talent</a:t>
          </a:r>
        </a:p>
      </dgm:t>
    </dgm:pt>
    <dgm:pt modelId="{C4D5FFED-343E-45FF-B937-D4B7791A679B}" type="parTrans" cxnId="{E366D871-DDB5-475A-8596-75A05FDE8E81}">
      <dgm:prSet/>
      <dgm:spPr/>
      <dgm:t>
        <a:bodyPr/>
        <a:lstStyle/>
        <a:p>
          <a:endParaRPr lang="en-US"/>
        </a:p>
      </dgm:t>
    </dgm:pt>
    <dgm:pt modelId="{C6FE2AEF-9E7F-47B3-9292-88C8E69B31F1}" type="sibTrans" cxnId="{E366D871-DDB5-475A-8596-75A05FDE8E81}">
      <dgm:prSet/>
      <dgm:spPr/>
      <dgm:t>
        <a:bodyPr/>
        <a:lstStyle/>
        <a:p>
          <a:endParaRPr lang="en-US"/>
        </a:p>
      </dgm:t>
    </dgm:pt>
    <dgm:pt modelId="{D0EA4D5D-5E8E-4ADF-8766-E946C1008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Stripe plans capital-heavy strategies, expansions, or innovations and could use the funding</a:t>
          </a:r>
          <a:endParaRPr lang="en-US" dirty="0"/>
        </a:p>
      </dgm:t>
    </dgm:pt>
    <dgm:pt modelId="{0B5C46C9-F214-4C1E-91FF-3BCA837D2278}" type="parTrans" cxnId="{26C47B59-041B-416E-9F09-C477041FCCBE}">
      <dgm:prSet/>
      <dgm:spPr/>
      <dgm:t>
        <a:bodyPr/>
        <a:lstStyle/>
        <a:p>
          <a:endParaRPr lang="en-US"/>
        </a:p>
      </dgm:t>
    </dgm:pt>
    <dgm:pt modelId="{C40F3C33-7970-42DC-9219-D9CA7E2678FA}" type="sibTrans" cxnId="{26C47B59-041B-416E-9F09-C477041FCCBE}">
      <dgm:prSet/>
      <dgm:spPr/>
      <dgm:t>
        <a:bodyPr/>
        <a:lstStyle/>
        <a:p>
          <a:endParaRPr lang="en-US"/>
        </a:p>
      </dgm:t>
    </dgm:pt>
    <dgm:pt modelId="{8A704FBA-DFE4-4588-8477-9D479AFF0A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IPO market is active and one of the following apply:</a:t>
          </a:r>
          <a:endParaRPr lang="en-US" dirty="0"/>
        </a:p>
      </dgm:t>
    </dgm:pt>
    <dgm:pt modelId="{E0BF00C1-DDF1-48D9-B529-93E506A9B610}" type="parTrans" cxnId="{3275F86B-7596-43E3-B8EA-31215E86853E}">
      <dgm:prSet/>
      <dgm:spPr/>
      <dgm:t>
        <a:bodyPr/>
        <a:lstStyle/>
        <a:p>
          <a:endParaRPr lang="en-US"/>
        </a:p>
      </dgm:t>
    </dgm:pt>
    <dgm:pt modelId="{16C51C1D-D57F-470B-8D9F-C1773ED38856}" type="sibTrans" cxnId="{3275F86B-7596-43E3-B8EA-31215E86853E}">
      <dgm:prSet/>
      <dgm:spPr/>
      <dgm:t>
        <a:bodyPr/>
        <a:lstStyle/>
        <a:p>
          <a:endParaRPr lang="en-US"/>
        </a:p>
      </dgm:t>
    </dgm:pt>
    <dgm:pt modelId="{7E60C7CE-080F-45B7-A38F-D63D2F3196F6}" type="pres">
      <dgm:prSet presAssocID="{AA10A785-B452-44D7-9D91-53E67C85BA45}" presName="root" presStyleCnt="0">
        <dgm:presLayoutVars>
          <dgm:dir/>
          <dgm:resizeHandles val="exact"/>
        </dgm:presLayoutVars>
      </dgm:prSet>
      <dgm:spPr/>
    </dgm:pt>
    <dgm:pt modelId="{C5CF0488-9649-4D9D-A5AB-3A7DC0F7D072}" type="pres">
      <dgm:prSet presAssocID="{8A704FBA-DFE4-4588-8477-9D479AFF0A99}" presName="compNode" presStyleCnt="0"/>
      <dgm:spPr/>
    </dgm:pt>
    <dgm:pt modelId="{4EBBEE74-E8B2-498E-91D1-9566C9D2DC27}" type="pres">
      <dgm:prSet presAssocID="{8A704FBA-DFE4-4588-8477-9D479AFF0A99}" presName="bgRect" presStyleLbl="bgShp" presStyleIdx="0" presStyleCnt="5"/>
      <dgm:spPr/>
    </dgm:pt>
    <dgm:pt modelId="{419365D0-B7A1-420B-B04D-4B2486DD94B5}" type="pres">
      <dgm:prSet presAssocID="{8A704FBA-DFE4-4588-8477-9D479AFF0A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E5E88AC9-0643-402C-B430-A4FBD6E0FE83}" type="pres">
      <dgm:prSet presAssocID="{8A704FBA-DFE4-4588-8477-9D479AFF0A99}" presName="spaceRect" presStyleCnt="0"/>
      <dgm:spPr/>
    </dgm:pt>
    <dgm:pt modelId="{020A1785-8250-45B0-AF99-20E273EB0155}" type="pres">
      <dgm:prSet presAssocID="{8A704FBA-DFE4-4588-8477-9D479AFF0A99}" presName="parTx" presStyleLbl="revTx" presStyleIdx="0" presStyleCnt="5">
        <dgm:presLayoutVars>
          <dgm:chMax val="0"/>
          <dgm:chPref val="0"/>
        </dgm:presLayoutVars>
      </dgm:prSet>
      <dgm:spPr/>
    </dgm:pt>
    <dgm:pt modelId="{CAF36A9A-716B-4E29-ACA2-09BA3A1F1B20}" type="pres">
      <dgm:prSet presAssocID="{16C51C1D-D57F-470B-8D9F-C1773ED38856}" presName="sibTrans" presStyleCnt="0"/>
      <dgm:spPr/>
    </dgm:pt>
    <dgm:pt modelId="{C4AFD775-B2ED-47E4-BA47-B513D5DFA447}" type="pres">
      <dgm:prSet presAssocID="{DD27E096-1DF3-4AB8-B960-7ABF1534E0CC}" presName="compNode" presStyleCnt="0"/>
      <dgm:spPr/>
    </dgm:pt>
    <dgm:pt modelId="{F12DCD6D-89C6-48DB-BCD6-450F902B78A7}" type="pres">
      <dgm:prSet presAssocID="{DD27E096-1DF3-4AB8-B960-7ABF1534E0CC}" presName="bgRect" presStyleLbl="bgShp" presStyleIdx="1" presStyleCnt="5"/>
      <dgm:spPr/>
    </dgm:pt>
    <dgm:pt modelId="{3050D714-6AE9-4297-8FF6-345121822B9B}" type="pres">
      <dgm:prSet presAssocID="{DD27E096-1DF3-4AB8-B960-7ABF1534E0C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emic flattening curve line graph with solid fill"/>
        </a:ext>
      </dgm:extLst>
    </dgm:pt>
    <dgm:pt modelId="{132450A5-7245-499E-833D-C2B274204C5D}" type="pres">
      <dgm:prSet presAssocID="{DD27E096-1DF3-4AB8-B960-7ABF1534E0CC}" presName="spaceRect" presStyleCnt="0"/>
      <dgm:spPr/>
    </dgm:pt>
    <dgm:pt modelId="{EF06A23F-6C87-4DB6-A26E-DA0D9D012097}" type="pres">
      <dgm:prSet presAssocID="{DD27E096-1DF3-4AB8-B960-7ABF1534E0CC}" presName="parTx" presStyleLbl="revTx" presStyleIdx="1" presStyleCnt="5">
        <dgm:presLayoutVars>
          <dgm:chMax val="0"/>
          <dgm:chPref val="0"/>
        </dgm:presLayoutVars>
      </dgm:prSet>
      <dgm:spPr/>
    </dgm:pt>
    <dgm:pt modelId="{8A603FED-92DA-43D0-8DAE-47DECA1E9D9D}" type="pres">
      <dgm:prSet presAssocID="{CE81FFB3-3B3B-4A0C-AFD1-E2277C7D41B2}" presName="sibTrans" presStyleCnt="0"/>
      <dgm:spPr/>
    </dgm:pt>
    <dgm:pt modelId="{50097493-CE83-497F-A422-22EE4871638F}" type="pres">
      <dgm:prSet presAssocID="{B155BE41-8B05-4630-B8D9-84A0B2043391}" presName="compNode" presStyleCnt="0"/>
      <dgm:spPr/>
    </dgm:pt>
    <dgm:pt modelId="{FBADF93D-4C5E-496A-92AB-716417ACE2D9}" type="pres">
      <dgm:prSet presAssocID="{B155BE41-8B05-4630-B8D9-84A0B2043391}" presName="bgRect" presStyleLbl="bgShp" presStyleIdx="2" presStyleCnt="5"/>
      <dgm:spPr/>
    </dgm:pt>
    <dgm:pt modelId="{663AC60E-4FF4-4334-9665-2C89F0162E27}" type="pres">
      <dgm:prSet presAssocID="{B155BE41-8B05-4630-B8D9-84A0B20433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1589E628-3960-4396-8081-8A2725878A3A}" type="pres">
      <dgm:prSet presAssocID="{B155BE41-8B05-4630-B8D9-84A0B2043391}" presName="spaceRect" presStyleCnt="0"/>
      <dgm:spPr/>
    </dgm:pt>
    <dgm:pt modelId="{2D58BD2A-2212-476E-97FB-19C8F7E34047}" type="pres">
      <dgm:prSet presAssocID="{B155BE41-8B05-4630-B8D9-84A0B2043391}" presName="parTx" presStyleLbl="revTx" presStyleIdx="2" presStyleCnt="5">
        <dgm:presLayoutVars>
          <dgm:chMax val="0"/>
          <dgm:chPref val="0"/>
        </dgm:presLayoutVars>
      </dgm:prSet>
      <dgm:spPr/>
    </dgm:pt>
    <dgm:pt modelId="{D1442C12-E68F-4E7C-AE6B-1F87AD879E19}" type="pres">
      <dgm:prSet presAssocID="{A2330AC3-CA34-49DF-B984-7D5DF76C5675}" presName="sibTrans" presStyleCnt="0"/>
      <dgm:spPr/>
    </dgm:pt>
    <dgm:pt modelId="{D809DC9A-A44F-4BF9-9315-B1284F0A529A}" type="pres">
      <dgm:prSet presAssocID="{B842D5B1-F3BC-45F9-9D88-F83B5BF52A0F}" presName="compNode" presStyleCnt="0"/>
      <dgm:spPr/>
    </dgm:pt>
    <dgm:pt modelId="{05721835-8895-4625-8399-383D274A77C1}" type="pres">
      <dgm:prSet presAssocID="{B842D5B1-F3BC-45F9-9D88-F83B5BF52A0F}" presName="bgRect" presStyleLbl="bgShp" presStyleIdx="3" presStyleCnt="5"/>
      <dgm:spPr/>
    </dgm:pt>
    <dgm:pt modelId="{DD04DE25-FBE6-4AEA-ABC1-4C562E9C994E}" type="pres">
      <dgm:prSet presAssocID="{B842D5B1-F3BC-45F9-9D88-F83B5BF52A0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7744F01-4FA4-46CF-8676-6570E2FBC7BB}" type="pres">
      <dgm:prSet presAssocID="{B842D5B1-F3BC-45F9-9D88-F83B5BF52A0F}" presName="spaceRect" presStyleCnt="0"/>
      <dgm:spPr/>
    </dgm:pt>
    <dgm:pt modelId="{2C8E4EEE-B2CD-4604-880E-72383D00654F}" type="pres">
      <dgm:prSet presAssocID="{B842D5B1-F3BC-45F9-9D88-F83B5BF52A0F}" presName="parTx" presStyleLbl="revTx" presStyleIdx="3" presStyleCnt="5">
        <dgm:presLayoutVars>
          <dgm:chMax val="0"/>
          <dgm:chPref val="0"/>
        </dgm:presLayoutVars>
      </dgm:prSet>
      <dgm:spPr/>
    </dgm:pt>
    <dgm:pt modelId="{18B91E90-188E-4E85-9887-36E6395F1897}" type="pres">
      <dgm:prSet presAssocID="{C6FE2AEF-9E7F-47B3-9292-88C8E69B31F1}" presName="sibTrans" presStyleCnt="0"/>
      <dgm:spPr/>
    </dgm:pt>
    <dgm:pt modelId="{C18EC90D-DFB7-48C3-BCB8-4D47362C5F9C}" type="pres">
      <dgm:prSet presAssocID="{D0EA4D5D-5E8E-4ADF-8766-E946C100848F}" presName="compNode" presStyleCnt="0"/>
      <dgm:spPr/>
    </dgm:pt>
    <dgm:pt modelId="{874DD8DA-E328-4943-9F7C-4EF3FA0C5EA2}" type="pres">
      <dgm:prSet presAssocID="{D0EA4D5D-5E8E-4ADF-8766-E946C100848F}" presName="bgRect" presStyleLbl="bgShp" presStyleIdx="4" presStyleCnt="5"/>
      <dgm:spPr/>
    </dgm:pt>
    <dgm:pt modelId="{00932B1C-5DD3-4BF5-9F90-99D97404E674}" type="pres">
      <dgm:prSet presAssocID="{D0EA4D5D-5E8E-4ADF-8766-E946C100848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D0A39A3-F031-482C-8BED-A4AF00B29FD3}" type="pres">
      <dgm:prSet presAssocID="{D0EA4D5D-5E8E-4ADF-8766-E946C100848F}" presName="spaceRect" presStyleCnt="0"/>
      <dgm:spPr/>
    </dgm:pt>
    <dgm:pt modelId="{EA5D25DE-29C5-416F-BD05-40CB9BC7656E}" type="pres">
      <dgm:prSet presAssocID="{D0EA4D5D-5E8E-4ADF-8766-E946C100848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6D5C28-D59E-45D3-B8F6-74368C02A38A}" type="presOf" srcId="{B842D5B1-F3BC-45F9-9D88-F83B5BF52A0F}" destId="{2C8E4EEE-B2CD-4604-880E-72383D00654F}" srcOrd="0" destOrd="0" presId="urn:microsoft.com/office/officeart/2018/2/layout/IconVerticalSolidList"/>
    <dgm:cxn modelId="{E84A3045-45CD-45A6-98FF-6227DA910DFD}" type="presOf" srcId="{8A704FBA-DFE4-4588-8477-9D479AFF0A99}" destId="{020A1785-8250-45B0-AF99-20E273EB0155}" srcOrd="0" destOrd="0" presId="urn:microsoft.com/office/officeart/2018/2/layout/IconVerticalSolidList"/>
    <dgm:cxn modelId="{E26A6865-C0B4-4F64-97A1-7C03BFBA6D6C}" srcId="{AA10A785-B452-44D7-9D91-53E67C85BA45}" destId="{B155BE41-8B05-4630-B8D9-84A0B2043391}" srcOrd="2" destOrd="0" parTransId="{00F6606C-D37A-4EBF-A808-13D6E7D8EFBB}" sibTransId="{A2330AC3-CA34-49DF-B984-7D5DF76C5675}"/>
    <dgm:cxn modelId="{3275F86B-7596-43E3-B8EA-31215E86853E}" srcId="{AA10A785-B452-44D7-9D91-53E67C85BA45}" destId="{8A704FBA-DFE4-4588-8477-9D479AFF0A99}" srcOrd="0" destOrd="0" parTransId="{E0BF00C1-DDF1-48D9-B529-93E506A9B610}" sibTransId="{16C51C1D-D57F-470B-8D9F-C1773ED38856}"/>
    <dgm:cxn modelId="{E366D871-DDB5-475A-8596-75A05FDE8E81}" srcId="{AA10A785-B452-44D7-9D91-53E67C85BA45}" destId="{B842D5B1-F3BC-45F9-9D88-F83B5BF52A0F}" srcOrd="3" destOrd="0" parTransId="{C4D5FFED-343E-45FF-B937-D4B7791A679B}" sibTransId="{C6FE2AEF-9E7F-47B3-9292-88C8E69B31F1}"/>
    <dgm:cxn modelId="{26C47B59-041B-416E-9F09-C477041FCCBE}" srcId="{AA10A785-B452-44D7-9D91-53E67C85BA45}" destId="{D0EA4D5D-5E8E-4ADF-8766-E946C100848F}" srcOrd="4" destOrd="0" parTransId="{0B5C46C9-F214-4C1E-91FF-3BCA837D2278}" sibTransId="{C40F3C33-7970-42DC-9219-D9CA7E2678FA}"/>
    <dgm:cxn modelId="{A9E00494-477B-42A2-B041-BBEFBDF1F4BC}" type="presOf" srcId="{D0EA4D5D-5E8E-4ADF-8766-E946C100848F}" destId="{EA5D25DE-29C5-416F-BD05-40CB9BC7656E}" srcOrd="0" destOrd="0" presId="urn:microsoft.com/office/officeart/2018/2/layout/IconVerticalSolidList"/>
    <dgm:cxn modelId="{1D86CCAC-7F2D-4D89-BDE5-B0835B21CF29}" type="presOf" srcId="{B155BE41-8B05-4630-B8D9-84A0B2043391}" destId="{2D58BD2A-2212-476E-97FB-19C8F7E34047}" srcOrd="0" destOrd="0" presId="urn:microsoft.com/office/officeart/2018/2/layout/IconVerticalSolidList"/>
    <dgm:cxn modelId="{9FE9D1B9-9A4B-4433-B2F5-6E6C62F33545}" type="presOf" srcId="{AA10A785-B452-44D7-9D91-53E67C85BA45}" destId="{7E60C7CE-080F-45B7-A38F-D63D2F3196F6}" srcOrd="0" destOrd="0" presId="urn:microsoft.com/office/officeart/2018/2/layout/IconVerticalSolidList"/>
    <dgm:cxn modelId="{DE441FCE-B6F7-471B-800E-DCE853453178}" type="presOf" srcId="{DD27E096-1DF3-4AB8-B960-7ABF1534E0CC}" destId="{EF06A23F-6C87-4DB6-A26E-DA0D9D012097}" srcOrd="0" destOrd="0" presId="urn:microsoft.com/office/officeart/2018/2/layout/IconVerticalSolidList"/>
    <dgm:cxn modelId="{6D7D24F1-95B7-489F-B762-402FA395F50E}" srcId="{AA10A785-B452-44D7-9D91-53E67C85BA45}" destId="{DD27E096-1DF3-4AB8-B960-7ABF1534E0CC}" srcOrd="1" destOrd="0" parTransId="{32B90B6A-A55B-409B-83FF-D545AE5F53E5}" sibTransId="{CE81FFB3-3B3B-4A0C-AFD1-E2277C7D41B2}"/>
    <dgm:cxn modelId="{A220E7FA-B398-4997-A642-27B482B81B0C}" type="presParOf" srcId="{7E60C7CE-080F-45B7-A38F-D63D2F3196F6}" destId="{C5CF0488-9649-4D9D-A5AB-3A7DC0F7D072}" srcOrd="0" destOrd="0" presId="urn:microsoft.com/office/officeart/2018/2/layout/IconVerticalSolidList"/>
    <dgm:cxn modelId="{FAE6518E-6B54-427C-9A48-9CA27BE71D98}" type="presParOf" srcId="{C5CF0488-9649-4D9D-A5AB-3A7DC0F7D072}" destId="{4EBBEE74-E8B2-498E-91D1-9566C9D2DC27}" srcOrd="0" destOrd="0" presId="urn:microsoft.com/office/officeart/2018/2/layout/IconVerticalSolidList"/>
    <dgm:cxn modelId="{628DEE80-6221-4326-AD96-2913E662E2DD}" type="presParOf" srcId="{C5CF0488-9649-4D9D-A5AB-3A7DC0F7D072}" destId="{419365D0-B7A1-420B-B04D-4B2486DD94B5}" srcOrd="1" destOrd="0" presId="urn:microsoft.com/office/officeart/2018/2/layout/IconVerticalSolidList"/>
    <dgm:cxn modelId="{F5651997-7CDD-491F-B3ED-CB575E87EB19}" type="presParOf" srcId="{C5CF0488-9649-4D9D-A5AB-3A7DC0F7D072}" destId="{E5E88AC9-0643-402C-B430-A4FBD6E0FE83}" srcOrd="2" destOrd="0" presId="urn:microsoft.com/office/officeart/2018/2/layout/IconVerticalSolidList"/>
    <dgm:cxn modelId="{8DA5EDBE-1783-41E1-8988-CA9CD07C9F5E}" type="presParOf" srcId="{C5CF0488-9649-4D9D-A5AB-3A7DC0F7D072}" destId="{020A1785-8250-45B0-AF99-20E273EB0155}" srcOrd="3" destOrd="0" presId="urn:microsoft.com/office/officeart/2018/2/layout/IconVerticalSolidList"/>
    <dgm:cxn modelId="{EBBFE475-0D89-4732-9A3C-23B870B2C99B}" type="presParOf" srcId="{7E60C7CE-080F-45B7-A38F-D63D2F3196F6}" destId="{CAF36A9A-716B-4E29-ACA2-09BA3A1F1B20}" srcOrd="1" destOrd="0" presId="urn:microsoft.com/office/officeart/2018/2/layout/IconVerticalSolidList"/>
    <dgm:cxn modelId="{8E0FC916-3F78-45EB-BC83-5E73073CB7F9}" type="presParOf" srcId="{7E60C7CE-080F-45B7-A38F-D63D2F3196F6}" destId="{C4AFD775-B2ED-47E4-BA47-B513D5DFA447}" srcOrd="2" destOrd="0" presId="urn:microsoft.com/office/officeart/2018/2/layout/IconVerticalSolidList"/>
    <dgm:cxn modelId="{41049765-CED9-42F2-A056-932056445055}" type="presParOf" srcId="{C4AFD775-B2ED-47E4-BA47-B513D5DFA447}" destId="{F12DCD6D-89C6-48DB-BCD6-450F902B78A7}" srcOrd="0" destOrd="0" presId="urn:microsoft.com/office/officeart/2018/2/layout/IconVerticalSolidList"/>
    <dgm:cxn modelId="{55D4F1D6-EB4C-485D-AFDA-4E76C6263230}" type="presParOf" srcId="{C4AFD775-B2ED-47E4-BA47-B513D5DFA447}" destId="{3050D714-6AE9-4297-8FF6-345121822B9B}" srcOrd="1" destOrd="0" presId="urn:microsoft.com/office/officeart/2018/2/layout/IconVerticalSolidList"/>
    <dgm:cxn modelId="{490DBD6B-41E9-4168-8060-3B863D269BEC}" type="presParOf" srcId="{C4AFD775-B2ED-47E4-BA47-B513D5DFA447}" destId="{132450A5-7245-499E-833D-C2B274204C5D}" srcOrd="2" destOrd="0" presId="urn:microsoft.com/office/officeart/2018/2/layout/IconVerticalSolidList"/>
    <dgm:cxn modelId="{E08B069E-C3DA-4AD7-8B46-5612A09D5DFC}" type="presParOf" srcId="{C4AFD775-B2ED-47E4-BA47-B513D5DFA447}" destId="{EF06A23F-6C87-4DB6-A26E-DA0D9D012097}" srcOrd="3" destOrd="0" presId="urn:microsoft.com/office/officeart/2018/2/layout/IconVerticalSolidList"/>
    <dgm:cxn modelId="{25AF4783-B667-49AE-9AD8-5D53EE12CEA5}" type="presParOf" srcId="{7E60C7CE-080F-45B7-A38F-D63D2F3196F6}" destId="{8A603FED-92DA-43D0-8DAE-47DECA1E9D9D}" srcOrd="3" destOrd="0" presId="urn:microsoft.com/office/officeart/2018/2/layout/IconVerticalSolidList"/>
    <dgm:cxn modelId="{37A1FDDA-FEBB-4131-9CC5-57E376B33F02}" type="presParOf" srcId="{7E60C7CE-080F-45B7-A38F-D63D2F3196F6}" destId="{50097493-CE83-497F-A422-22EE4871638F}" srcOrd="4" destOrd="0" presId="urn:microsoft.com/office/officeart/2018/2/layout/IconVerticalSolidList"/>
    <dgm:cxn modelId="{4BC4D985-D0B5-4B09-852A-74D2BB5D7C8C}" type="presParOf" srcId="{50097493-CE83-497F-A422-22EE4871638F}" destId="{FBADF93D-4C5E-496A-92AB-716417ACE2D9}" srcOrd="0" destOrd="0" presId="urn:microsoft.com/office/officeart/2018/2/layout/IconVerticalSolidList"/>
    <dgm:cxn modelId="{4AFFAD86-C0C2-4403-B294-183FE531973C}" type="presParOf" srcId="{50097493-CE83-497F-A422-22EE4871638F}" destId="{663AC60E-4FF4-4334-9665-2C89F0162E27}" srcOrd="1" destOrd="0" presId="urn:microsoft.com/office/officeart/2018/2/layout/IconVerticalSolidList"/>
    <dgm:cxn modelId="{59DAD644-5ED9-439D-B97C-837A184D00B5}" type="presParOf" srcId="{50097493-CE83-497F-A422-22EE4871638F}" destId="{1589E628-3960-4396-8081-8A2725878A3A}" srcOrd="2" destOrd="0" presId="urn:microsoft.com/office/officeart/2018/2/layout/IconVerticalSolidList"/>
    <dgm:cxn modelId="{1C7BC986-5D84-4521-816C-BDD2D278DD8A}" type="presParOf" srcId="{50097493-CE83-497F-A422-22EE4871638F}" destId="{2D58BD2A-2212-476E-97FB-19C8F7E34047}" srcOrd="3" destOrd="0" presId="urn:microsoft.com/office/officeart/2018/2/layout/IconVerticalSolidList"/>
    <dgm:cxn modelId="{0ABDB898-4E56-47D9-A148-716473C52C6F}" type="presParOf" srcId="{7E60C7CE-080F-45B7-A38F-D63D2F3196F6}" destId="{D1442C12-E68F-4E7C-AE6B-1F87AD879E19}" srcOrd="5" destOrd="0" presId="urn:microsoft.com/office/officeart/2018/2/layout/IconVerticalSolidList"/>
    <dgm:cxn modelId="{DADA7A53-4CE3-4E6A-94E1-06555CD0D77E}" type="presParOf" srcId="{7E60C7CE-080F-45B7-A38F-D63D2F3196F6}" destId="{D809DC9A-A44F-4BF9-9315-B1284F0A529A}" srcOrd="6" destOrd="0" presId="urn:microsoft.com/office/officeart/2018/2/layout/IconVerticalSolidList"/>
    <dgm:cxn modelId="{263D006B-3451-4DB1-9E40-0F862C5873ED}" type="presParOf" srcId="{D809DC9A-A44F-4BF9-9315-B1284F0A529A}" destId="{05721835-8895-4625-8399-383D274A77C1}" srcOrd="0" destOrd="0" presId="urn:microsoft.com/office/officeart/2018/2/layout/IconVerticalSolidList"/>
    <dgm:cxn modelId="{158005B4-0F5E-4BFD-8F2D-0D9C7B1D8D01}" type="presParOf" srcId="{D809DC9A-A44F-4BF9-9315-B1284F0A529A}" destId="{DD04DE25-FBE6-4AEA-ABC1-4C562E9C994E}" srcOrd="1" destOrd="0" presId="urn:microsoft.com/office/officeart/2018/2/layout/IconVerticalSolidList"/>
    <dgm:cxn modelId="{9232A1DB-443C-4CC0-9E5D-117E0D18D907}" type="presParOf" srcId="{D809DC9A-A44F-4BF9-9315-B1284F0A529A}" destId="{87744F01-4FA4-46CF-8676-6570E2FBC7BB}" srcOrd="2" destOrd="0" presId="urn:microsoft.com/office/officeart/2018/2/layout/IconVerticalSolidList"/>
    <dgm:cxn modelId="{0A158D10-955C-42D9-B95A-6EBB2C6D059B}" type="presParOf" srcId="{D809DC9A-A44F-4BF9-9315-B1284F0A529A}" destId="{2C8E4EEE-B2CD-4604-880E-72383D00654F}" srcOrd="3" destOrd="0" presId="urn:microsoft.com/office/officeart/2018/2/layout/IconVerticalSolidList"/>
    <dgm:cxn modelId="{01FFA6BA-CC79-4130-A665-6EC43F71E2DB}" type="presParOf" srcId="{7E60C7CE-080F-45B7-A38F-D63D2F3196F6}" destId="{18B91E90-188E-4E85-9887-36E6395F1897}" srcOrd="7" destOrd="0" presId="urn:microsoft.com/office/officeart/2018/2/layout/IconVerticalSolidList"/>
    <dgm:cxn modelId="{F3F5E597-F56F-4FA3-A5C2-C14BA2427A50}" type="presParOf" srcId="{7E60C7CE-080F-45B7-A38F-D63D2F3196F6}" destId="{C18EC90D-DFB7-48C3-BCB8-4D47362C5F9C}" srcOrd="8" destOrd="0" presId="urn:microsoft.com/office/officeart/2018/2/layout/IconVerticalSolidList"/>
    <dgm:cxn modelId="{87075310-CE49-4AA6-A4F8-E11A10991E4D}" type="presParOf" srcId="{C18EC90D-DFB7-48C3-BCB8-4D47362C5F9C}" destId="{874DD8DA-E328-4943-9F7C-4EF3FA0C5EA2}" srcOrd="0" destOrd="0" presId="urn:microsoft.com/office/officeart/2018/2/layout/IconVerticalSolidList"/>
    <dgm:cxn modelId="{AE25D815-ECEE-4C05-8457-A911D557B7BF}" type="presParOf" srcId="{C18EC90D-DFB7-48C3-BCB8-4D47362C5F9C}" destId="{00932B1C-5DD3-4BF5-9F90-99D97404E674}" srcOrd="1" destOrd="0" presId="urn:microsoft.com/office/officeart/2018/2/layout/IconVerticalSolidList"/>
    <dgm:cxn modelId="{A45CA6C1-F33D-4E3C-8027-8C5DF3F42A74}" type="presParOf" srcId="{C18EC90D-DFB7-48C3-BCB8-4D47362C5F9C}" destId="{2D0A39A3-F031-482C-8BED-A4AF00B29FD3}" srcOrd="2" destOrd="0" presId="urn:microsoft.com/office/officeart/2018/2/layout/IconVerticalSolidList"/>
    <dgm:cxn modelId="{77D0BB1B-D133-4C89-9964-22683C2B0C21}" type="presParOf" srcId="{C18EC90D-DFB7-48C3-BCB8-4D47362C5F9C}" destId="{EA5D25DE-29C5-416F-BD05-40CB9BC765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86157-425D-4DC8-BC9F-00D32E5650B6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8A4559-70B1-427F-8AAC-62B42EAB4B3E}">
      <dgm:prSet/>
      <dgm:spPr/>
      <dgm:t>
        <a:bodyPr/>
        <a:lstStyle/>
        <a:p>
          <a:r>
            <a:rPr lang="en-US" dirty="0"/>
            <a:t>They are still a multibillion-dollar company</a:t>
          </a:r>
        </a:p>
      </dgm:t>
    </dgm:pt>
    <dgm:pt modelId="{1A69B0CA-31D9-4660-8E52-53AB28956091}" type="parTrans" cxnId="{91CD19C4-A581-4A67-8AD2-CF5735402458}">
      <dgm:prSet/>
      <dgm:spPr/>
      <dgm:t>
        <a:bodyPr/>
        <a:lstStyle/>
        <a:p>
          <a:endParaRPr lang="en-US"/>
        </a:p>
      </dgm:t>
    </dgm:pt>
    <dgm:pt modelId="{B0AC2C81-B967-41DE-BE9D-936EF0C7E404}" type="sibTrans" cxnId="{91CD19C4-A581-4A67-8AD2-CF5735402458}">
      <dgm:prSet/>
      <dgm:spPr/>
      <dgm:t>
        <a:bodyPr/>
        <a:lstStyle/>
        <a:p>
          <a:endParaRPr lang="en-US"/>
        </a:p>
      </dgm:t>
    </dgm:pt>
    <dgm:pt modelId="{039E8BDD-2BE3-4BFB-B6A0-A89349878EE0}">
      <dgm:prSet/>
      <dgm:spPr/>
      <dgm:t>
        <a:bodyPr/>
        <a:lstStyle/>
        <a:p>
          <a:r>
            <a:rPr lang="en-US"/>
            <a:t>Able to enjoy private freedoms</a:t>
          </a:r>
        </a:p>
      </dgm:t>
    </dgm:pt>
    <dgm:pt modelId="{BDA85ED1-519B-459E-85FB-056B599E3152}" type="parTrans" cxnId="{52809C92-0684-4C42-9FAE-1858850E6FBF}">
      <dgm:prSet/>
      <dgm:spPr/>
      <dgm:t>
        <a:bodyPr/>
        <a:lstStyle/>
        <a:p>
          <a:endParaRPr lang="en-US"/>
        </a:p>
      </dgm:t>
    </dgm:pt>
    <dgm:pt modelId="{AE2405E5-1079-4368-BDFD-DA8940B5DB3D}" type="sibTrans" cxnId="{52809C92-0684-4C42-9FAE-1858850E6FBF}">
      <dgm:prSet/>
      <dgm:spPr/>
      <dgm:t>
        <a:bodyPr/>
        <a:lstStyle/>
        <a:p>
          <a:endParaRPr lang="en-US"/>
        </a:p>
      </dgm:t>
    </dgm:pt>
    <dgm:pt modelId="{BE09C2A5-EE74-4B39-A7EF-E16D3DB2D30A}">
      <dgm:prSet/>
      <dgm:spPr/>
      <dgm:t>
        <a:bodyPr/>
        <a:lstStyle/>
        <a:p>
          <a:r>
            <a:rPr lang="en-US"/>
            <a:t>Can use IPO launch as a trump card when needed</a:t>
          </a:r>
        </a:p>
      </dgm:t>
    </dgm:pt>
    <dgm:pt modelId="{39868318-F5C3-4083-BB1A-38AE040AAE17}" type="parTrans" cxnId="{C9BAB125-EE89-4C34-86CF-871567C1BA4A}">
      <dgm:prSet/>
      <dgm:spPr/>
      <dgm:t>
        <a:bodyPr/>
        <a:lstStyle/>
        <a:p>
          <a:endParaRPr lang="en-US"/>
        </a:p>
      </dgm:t>
    </dgm:pt>
    <dgm:pt modelId="{D28F67CF-205A-46ED-B692-82B07A9CA46D}" type="sibTrans" cxnId="{C9BAB125-EE89-4C34-86CF-871567C1BA4A}">
      <dgm:prSet/>
      <dgm:spPr/>
      <dgm:t>
        <a:bodyPr/>
        <a:lstStyle/>
        <a:p>
          <a:endParaRPr lang="en-US"/>
        </a:p>
      </dgm:t>
    </dgm:pt>
    <dgm:pt modelId="{3EC50B2D-781C-4407-AD80-7F7477E63210}" type="pres">
      <dgm:prSet presAssocID="{71386157-425D-4DC8-BC9F-00D32E5650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BD197D-21A5-48E0-A8F6-31941508E811}" type="pres">
      <dgm:prSet presAssocID="{168A4559-70B1-427F-8AAC-62B42EAB4B3E}" presName="hierRoot1" presStyleCnt="0"/>
      <dgm:spPr/>
    </dgm:pt>
    <dgm:pt modelId="{3F0F16E0-42AC-4B0C-AE26-816E39DC2A1A}" type="pres">
      <dgm:prSet presAssocID="{168A4559-70B1-427F-8AAC-62B42EAB4B3E}" presName="composite" presStyleCnt="0"/>
      <dgm:spPr/>
    </dgm:pt>
    <dgm:pt modelId="{3B41A77E-1B70-44FC-BFC3-D5F778182E0A}" type="pres">
      <dgm:prSet presAssocID="{168A4559-70B1-427F-8AAC-62B42EAB4B3E}" presName="background" presStyleLbl="node0" presStyleIdx="0" presStyleCnt="3"/>
      <dgm:spPr/>
    </dgm:pt>
    <dgm:pt modelId="{0F76F01F-6ABC-47DE-8A0C-0CF17EDEE1E5}" type="pres">
      <dgm:prSet presAssocID="{168A4559-70B1-427F-8AAC-62B42EAB4B3E}" presName="text" presStyleLbl="fgAcc0" presStyleIdx="0" presStyleCnt="3">
        <dgm:presLayoutVars>
          <dgm:chPref val="3"/>
        </dgm:presLayoutVars>
      </dgm:prSet>
      <dgm:spPr/>
    </dgm:pt>
    <dgm:pt modelId="{0EF4D596-3336-454B-BB40-90B928AF8530}" type="pres">
      <dgm:prSet presAssocID="{168A4559-70B1-427F-8AAC-62B42EAB4B3E}" presName="hierChild2" presStyleCnt="0"/>
      <dgm:spPr/>
    </dgm:pt>
    <dgm:pt modelId="{7F2DCC19-E6E0-4E2E-8299-8FB9D54B5E89}" type="pres">
      <dgm:prSet presAssocID="{039E8BDD-2BE3-4BFB-B6A0-A89349878EE0}" presName="hierRoot1" presStyleCnt="0"/>
      <dgm:spPr/>
    </dgm:pt>
    <dgm:pt modelId="{63390E77-1EDA-4DE4-87C8-F40BD7851B6D}" type="pres">
      <dgm:prSet presAssocID="{039E8BDD-2BE3-4BFB-B6A0-A89349878EE0}" presName="composite" presStyleCnt="0"/>
      <dgm:spPr/>
    </dgm:pt>
    <dgm:pt modelId="{72712B6B-10C3-448E-BE8C-0A5C62E5F384}" type="pres">
      <dgm:prSet presAssocID="{039E8BDD-2BE3-4BFB-B6A0-A89349878EE0}" presName="background" presStyleLbl="node0" presStyleIdx="1" presStyleCnt="3"/>
      <dgm:spPr/>
    </dgm:pt>
    <dgm:pt modelId="{B1810B59-3F6C-40B3-9142-22A5F462E23B}" type="pres">
      <dgm:prSet presAssocID="{039E8BDD-2BE3-4BFB-B6A0-A89349878EE0}" presName="text" presStyleLbl="fgAcc0" presStyleIdx="1" presStyleCnt="3">
        <dgm:presLayoutVars>
          <dgm:chPref val="3"/>
        </dgm:presLayoutVars>
      </dgm:prSet>
      <dgm:spPr/>
    </dgm:pt>
    <dgm:pt modelId="{40806045-02C8-42A0-94B4-76EA3296F04A}" type="pres">
      <dgm:prSet presAssocID="{039E8BDD-2BE3-4BFB-B6A0-A89349878EE0}" presName="hierChild2" presStyleCnt="0"/>
      <dgm:spPr/>
    </dgm:pt>
    <dgm:pt modelId="{42689FAD-5056-4325-9E71-3110810DF5BC}" type="pres">
      <dgm:prSet presAssocID="{BE09C2A5-EE74-4B39-A7EF-E16D3DB2D30A}" presName="hierRoot1" presStyleCnt="0"/>
      <dgm:spPr/>
    </dgm:pt>
    <dgm:pt modelId="{E1D87984-7DE7-41E9-8C00-857C557A64AC}" type="pres">
      <dgm:prSet presAssocID="{BE09C2A5-EE74-4B39-A7EF-E16D3DB2D30A}" presName="composite" presStyleCnt="0"/>
      <dgm:spPr/>
    </dgm:pt>
    <dgm:pt modelId="{BCCC8FED-060F-4B77-A0B6-55A84CFC9E46}" type="pres">
      <dgm:prSet presAssocID="{BE09C2A5-EE74-4B39-A7EF-E16D3DB2D30A}" presName="background" presStyleLbl="node0" presStyleIdx="2" presStyleCnt="3"/>
      <dgm:spPr/>
    </dgm:pt>
    <dgm:pt modelId="{793A2D8D-3342-4F35-8671-4A6065C197AC}" type="pres">
      <dgm:prSet presAssocID="{BE09C2A5-EE74-4B39-A7EF-E16D3DB2D30A}" presName="text" presStyleLbl="fgAcc0" presStyleIdx="2" presStyleCnt="3">
        <dgm:presLayoutVars>
          <dgm:chPref val="3"/>
        </dgm:presLayoutVars>
      </dgm:prSet>
      <dgm:spPr/>
    </dgm:pt>
    <dgm:pt modelId="{697C570E-4582-4627-8152-FBA687E304A9}" type="pres">
      <dgm:prSet presAssocID="{BE09C2A5-EE74-4B39-A7EF-E16D3DB2D30A}" presName="hierChild2" presStyleCnt="0"/>
      <dgm:spPr/>
    </dgm:pt>
  </dgm:ptLst>
  <dgm:cxnLst>
    <dgm:cxn modelId="{22B4BB16-EBC8-4F21-A098-631C0837BC5B}" type="presOf" srcId="{039E8BDD-2BE3-4BFB-B6A0-A89349878EE0}" destId="{B1810B59-3F6C-40B3-9142-22A5F462E23B}" srcOrd="0" destOrd="0" presId="urn:microsoft.com/office/officeart/2005/8/layout/hierarchy1"/>
    <dgm:cxn modelId="{C9BAB125-EE89-4C34-86CF-871567C1BA4A}" srcId="{71386157-425D-4DC8-BC9F-00D32E5650B6}" destId="{BE09C2A5-EE74-4B39-A7EF-E16D3DB2D30A}" srcOrd="2" destOrd="0" parTransId="{39868318-F5C3-4083-BB1A-38AE040AAE17}" sibTransId="{D28F67CF-205A-46ED-B692-82B07A9CA46D}"/>
    <dgm:cxn modelId="{8CCC2C67-12E9-4601-ABA4-0A23E46D9CA3}" type="presOf" srcId="{168A4559-70B1-427F-8AAC-62B42EAB4B3E}" destId="{0F76F01F-6ABC-47DE-8A0C-0CF17EDEE1E5}" srcOrd="0" destOrd="0" presId="urn:microsoft.com/office/officeart/2005/8/layout/hierarchy1"/>
    <dgm:cxn modelId="{52809C92-0684-4C42-9FAE-1858850E6FBF}" srcId="{71386157-425D-4DC8-BC9F-00D32E5650B6}" destId="{039E8BDD-2BE3-4BFB-B6A0-A89349878EE0}" srcOrd="1" destOrd="0" parTransId="{BDA85ED1-519B-459E-85FB-056B599E3152}" sibTransId="{AE2405E5-1079-4368-BDFD-DA8940B5DB3D}"/>
    <dgm:cxn modelId="{91CD19C4-A581-4A67-8AD2-CF5735402458}" srcId="{71386157-425D-4DC8-BC9F-00D32E5650B6}" destId="{168A4559-70B1-427F-8AAC-62B42EAB4B3E}" srcOrd="0" destOrd="0" parTransId="{1A69B0CA-31D9-4660-8E52-53AB28956091}" sibTransId="{B0AC2C81-B967-41DE-BE9D-936EF0C7E404}"/>
    <dgm:cxn modelId="{6341F8EE-24CE-420B-B0C5-05D356E1ABF0}" type="presOf" srcId="{BE09C2A5-EE74-4B39-A7EF-E16D3DB2D30A}" destId="{793A2D8D-3342-4F35-8671-4A6065C197AC}" srcOrd="0" destOrd="0" presId="urn:microsoft.com/office/officeart/2005/8/layout/hierarchy1"/>
    <dgm:cxn modelId="{1683FEF2-088A-435D-B8BE-775009C079B4}" type="presOf" srcId="{71386157-425D-4DC8-BC9F-00D32E5650B6}" destId="{3EC50B2D-781C-4407-AD80-7F7477E63210}" srcOrd="0" destOrd="0" presId="urn:microsoft.com/office/officeart/2005/8/layout/hierarchy1"/>
    <dgm:cxn modelId="{9DA11B49-ACA6-41D0-9759-766B4416AAE7}" type="presParOf" srcId="{3EC50B2D-781C-4407-AD80-7F7477E63210}" destId="{F7BD197D-21A5-48E0-A8F6-31941508E811}" srcOrd="0" destOrd="0" presId="urn:microsoft.com/office/officeart/2005/8/layout/hierarchy1"/>
    <dgm:cxn modelId="{FC08BC41-1CDA-437F-9B35-E872D845A7DF}" type="presParOf" srcId="{F7BD197D-21A5-48E0-A8F6-31941508E811}" destId="{3F0F16E0-42AC-4B0C-AE26-816E39DC2A1A}" srcOrd="0" destOrd="0" presId="urn:microsoft.com/office/officeart/2005/8/layout/hierarchy1"/>
    <dgm:cxn modelId="{4E19D60F-C388-41CA-BA75-422762B7BD11}" type="presParOf" srcId="{3F0F16E0-42AC-4B0C-AE26-816E39DC2A1A}" destId="{3B41A77E-1B70-44FC-BFC3-D5F778182E0A}" srcOrd="0" destOrd="0" presId="urn:microsoft.com/office/officeart/2005/8/layout/hierarchy1"/>
    <dgm:cxn modelId="{4C26A1AA-AE22-4CBF-9E2E-6EAEEBD234A1}" type="presParOf" srcId="{3F0F16E0-42AC-4B0C-AE26-816E39DC2A1A}" destId="{0F76F01F-6ABC-47DE-8A0C-0CF17EDEE1E5}" srcOrd="1" destOrd="0" presId="urn:microsoft.com/office/officeart/2005/8/layout/hierarchy1"/>
    <dgm:cxn modelId="{23269CF7-5C3D-406A-926A-A84E383522D9}" type="presParOf" srcId="{F7BD197D-21A5-48E0-A8F6-31941508E811}" destId="{0EF4D596-3336-454B-BB40-90B928AF8530}" srcOrd="1" destOrd="0" presId="urn:microsoft.com/office/officeart/2005/8/layout/hierarchy1"/>
    <dgm:cxn modelId="{3D7C546B-D580-4EF3-9F99-3C001CB5D632}" type="presParOf" srcId="{3EC50B2D-781C-4407-AD80-7F7477E63210}" destId="{7F2DCC19-E6E0-4E2E-8299-8FB9D54B5E89}" srcOrd="1" destOrd="0" presId="urn:microsoft.com/office/officeart/2005/8/layout/hierarchy1"/>
    <dgm:cxn modelId="{1A29AA2B-3395-44B3-83DC-957BF4587453}" type="presParOf" srcId="{7F2DCC19-E6E0-4E2E-8299-8FB9D54B5E89}" destId="{63390E77-1EDA-4DE4-87C8-F40BD7851B6D}" srcOrd="0" destOrd="0" presId="urn:microsoft.com/office/officeart/2005/8/layout/hierarchy1"/>
    <dgm:cxn modelId="{A65A6048-265B-42D9-9561-891CA9032FA4}" type="presParOf" srcId="{63390E77-1EDA-4DE4-87C8-F40BD7851B6D}" destId="{72712B6B-10C3-448E-BE8C-0A5C62E5F384}" srcOrd="0" destOrd="0" presId="urn:microsoft.com/office/officeart/2005/8/layout/hierarchy1"/>
    <dgm:cxn modelId="{1D165F55-2DCC-4341-94F0-EA118429D7D5}" type="presParOf" srcId="{63390E77-1EDA-4DE4-87C8-F40BD7851B6D}" destId="{B1810B59-3F6C-40B3-9142-22A5F462E23B}" srcOrd="1" destOrd="0" presId="urn:microsoft.com/office/officeart/2005/8/layout/hierarchy1"/>
    <dgm:cxn modelId="{FF041743-938A-4483-B0B9-2F8845A41BA0}" type="presParOf" srcId="{7F2DCC19-E6E0-4E2E-8299-8FB9D54B5E89}" destId="{40806045-02C8-42A0-94B4-76EA3296F04A}" srcOrd="1" destOrd="0" presId="urn:microsoft.com/office/officeart/2005/8/layout/hierarchy1"/>
    <dgm:cxn modelId="{F38B1708-6A33-4D01-B623-DB559314C16E}" type="presParOf" srcId="{3EC50B2D-781C-4407-AD80-7F7477E63210}" destId="{42689FAD-5056-4325-9E71-3110810DF5BC}" srcOrd="2" destOrd="0" presId="urn:microsoft.com/office/officeart/2005/8/layout/hierarchy1"/>
    <dgm:cxn modelId="{0071B210-8C30-41F8-B73C-1327BF632471}" type="presParOf" srcId="{42689FAD-5056-4325-9E71-3110810DF5BC}" destId="{E1D87984-7DE7-41E9-8C00-857C557A64AC}" srcOrd="0" destOrd="0" presId="urn:microsoft.com/office/officeart/2005/8/layout/hierarchy1"/>
    <dgm:cxn modelId="{085EB710-8B9F-4365-A11F-9D3891ADBE33}" type="presParOf" srcId="{E1D87984-7DE7-41E9-8C00-857C557A64AC}" destId="{BCCC8FED-060F-4B77-A0B6-55A84CFC9E46}" srcOrd="0" destOrd="0" presId="urn:microsoft.com/office/officeart/2005/8/layout/hierarchy1"/>
    <dgm:cxn modelId="{95772DE2-3905-4B38-90B6-73975373954D}" type="presParOf" srcId="{E1D87984-7DE7-41E9-8C00-857C557A64AC}" destId="{793A2D8D-3342-4F35-8671-4A6065C197AC}" srcOrd="1" destOrd="0" presId="urn:microsoft.com/office/officeart/2005/8/layout/hierarchy1"/>
    <dgm:cxn modelId="{7F769626-5BD4-4AC5-A435-1800375E4EA9}" type="presParOf" srcId="{42689FAD-5056-4325-9E71-3110810DF5BC}" destId="{697C570E-4582-4627-8152-FBA687E304A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4CB4C-106B-4DC2-8141-33A00CA62AAD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Business owners can accept credit, debit, and other forms of payments </a:t>
          </a:r>
        </a:p>
      </dsp:txBody>
      <dsp:txXfrm>
        <a:off x="19451" y="19451"/>
        <a:ext cx="7620120" cy="625190"/>
      </dsp:txXfrm>
    </dsp:sp>
    <dsp:sp modelId="{6623352B-C371-43F3-B148-AD2B0B844CD6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customer doesn’t need a contractual merchant account</a:t>
          </a:r>
        </a:p>
      </dsp:txBody>
      <dsp:txXfrm>
        <a:off x="647801" y="775779"/>
        <a:ext cx="7315515" cy="625190"/>
      </dsp:txXfrm>
    </dsp:sp>
    <dsp:sp modelId="{C3520726-AB06-43A7-ABAD-4607ECAF9094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Best suited for eCommerce (analytics and management)</a:t>
          </a:r>
        </a:p>
      </dsp:txBody>
      <dsp:txXfrm>
        <a:off x="1276151" y="1532107"/>
        <a:ext cx="7315515" cy="625190"/>
      </dsp:txXfrm>
    </dsp:sp>
    <dsp:sp modelId="{CBA7F02A-352D-4AAC-BCEC-3F6792C9FC95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Can integrate with in person point of sale systems without coding</a:t>
          </a:r>
        </a:p>
      </dsp:txBody>
      <dsp:txXfrm>
        <a:off x="1904501" y="2288435"/>
        <a:ext cx="7315515" cy="625190"/>
      </dsp:txXfrm>
    </dsp:sp>
    <dsp:sp modelId="{69814AEA-DC61-40C3-BB4E-DF43ECC25437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Only initial hardware costs and payment processing fees</a:t>
          </a:r>
        </a:p>
      </dsp:txBody>
      <dsp:txXfrm>
        <a:off x="2532851" y="3044763"/>
        <a:ext cx="7315515" cy="625190"/>
      </dsp:txXfrm>
    </dsp:sp>
    <dsp:sp modelId="{DD19C0EF-8EBB-4B73-AF2C-15AB1C4D4E9A}">
      <dsp:nvSpPr>
        <dsp:cNvPr id="0" name=""/>
        <dsp:cNvSpPr/>
      </dsp:nvSpPr>
      <dsp:spPr>
        <a:xfrm>
          <a:off x="9900084" y="246543"/>
          <a:ext cx="557536" cy="431660"/>
        </a:xfrm>
        <a:prstGeom prst="downArrow">
          <a:avLst>
            <a:gd name="adj1" fmla="val 55000"/>
            <a:gd name="adj2" fmla="val 45000"/>
          </a:avLst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0025530" y="246543"/>
        <a:ext cx="306644" cy="324824"/>
      </dsp:txXfrm>
    </dsp:sp>
    <dsp:sp modelId="{E976D234-F2A4-4A44-AC2D-8A81F1FA4DD2}">
      <dsp:nvSpPr>
        <dsp:cNvPr id="0" name=""/>
        <dsp:cNvSpPr/>
      </dsp:nvSpPr>
      <dsp:spPr>
        <a:xfrm>
          <a:off x="10025958" y="813023"/>
          <a:ext cx="431660" cy="431660"/>
        </a:xfrm>
        <a:prstGeom prst="downArrow">
          <a:avLst>
            <a:gd name="adj1" fmla="val 55000"/>
            <a:gd name="adj2" fmla="val 45000"/>
          </a:avLst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0123081" y="813023"/>
        <a:ext cx="237414" cy="324824"/>
      </dsp:txXfrm>
    </dsp:sp>
    <dsp:sp modelId="{8FFCC0AF-106D-496D-AEFA-AA142117B345}">
      <dsp:nvSpPr>
        <dsp:cNvPr id="0" name=""/>
        <dsp:cNvSpPr/>
      </dsp:nvSpPr>
      <dsp:spPr>
        <a:xfrm>
          <a:off x="10008674" y="1249904"/>
          <a:ext cx="431660" cy="431660"/>
        </a:xfrm>
        <a:prstGeom prst="downArrow">
          <a:avLst>
            <a:gd name="adj1" fmla="val 55000"/>
            <a:gd name="adj2" fmla="val 45000"/>
          </a:avLst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10105797" y="1249904"/>
        <a:ext cx="237414" cy="324824"/>
      </dsp:txXfrm>
    </dsp:sp>
    <dsp:sp modelId="{AADBC30F-AA51-439C-8A93-BEBFB2D51B69}">
      <dsp:nvSpPr>
        <dsp:cNvPr id="0" name=""/>
        <dsp:cNvSpPr/>
      </dsp:nvSpPr>
      <dsp:spPr>
        <a:xfrm>
          <a:off x="10241787" y="1639051"/>
          <a:ext cx="431660" cy="431660"/>
        </a:xfrm>
        <a:prstGeom prst="downArrow">
          <a:avLst>
            <a:gd name="adj1" fmla="val 55000"/>
            <a:gd name="adj2" fmla="val 45000"/>
          </a:avLst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0338910" y="1639051"/>
        <a:ext cx="237414" cy="324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7CE15-521C-4986-BD43-DDFBB6198B67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5413C6B9-249A-4BFD-9D23-9D95567EF7E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Customer pays with a credit card</a:t>
          </a:r>
        </a:p>
      </dsp:txBody>
      <dsp:txXfrm>
        <a:off x="396080" y="1893"/>
        <a:ext cx="2929383" cy="1757630"/>
      </dsp:txXfrm>
    </dsp:sp>
    <dsp:sp modelId="{3E803C5A-B256-46B1-8A54-3B7C7CFE67F7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19E20CBE-16E3-49F0-A4EB-F264A6D4268C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Stripe’s payment gateway encrypts card details (checks legitimacy, authorizes, and protects details)</a:t>
          </a:r>
        </a:p>
      </dsp:txBody>
      <dsp:txXfrm>
        <a:off x="3999222" y="1893"/>
        <a:ext cx="2929383" cy="1757630"/>
      </dsp:txXfrm>
    </dsp:sp>
    <dsp:sp modelId="{83BC010C-87EC-4B09-A6A1-CC08A1651941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296BDF4C-338E-49DB-88C9-C22004689CA0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Stripe as a merchant sends card details to an acquirer, a bank that will process the payment </a:t>
          </a:r>
        </a:p>
      </dsp:txBody>
      <dsp:txXfrm>
        <a:off x="7602364" y="1893"/>
        <a:ext cx="2929383" cy="1757630"/>
      </dsp:txXfrm>
    </dsp:sp>
    <dsp:sp modelId="{ADC5A036-D824-4BA1-8171-641CD8CB9575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59A24481-12F8-4FC1-9699-AC067F262532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transaction is linked to credit card networks and the acquirer</a:t>
          </a:r>
        </a:p>
      </dsp:txBody>
      <dsp:txXfrm>
        <a:off x="396080" y="2433281"/>
        <a:ext cx="2929383" cy="1757630"/>
      </dsp:txXfrm>
    </dsp:sp>
    <dsp:sp modelId="{161CF191-BE62-4346-AA43-26CE38E2FC59}">
      <dsp:nvSpPr>
        <dsp:cNvPr id="0" name=""/>
        <dsp:cNvSpPr/>
      </dsp:nvSpPr>
      <dsp:spPr>
        <a:xfrm>
          <a:off x="6926806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3308728"/>
        <a:ext cx="33687" cy="6737"/>
      </dsp:txXfrm>
    </dsp:sp>
    <dsp:sp modelId="{FF95042A-1670-44B8-BD87-39A41B5F1E5D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When acquirer approves the transaction, it is no longer pending</a:t>
          </a:r>
        </a:p>
      </dsp:txBody>
      <dsp:txXfrm>
        <a:off x="3999222" y="2433281"/>
        <a:ext cx="2929383" cy="1757630"/>
      </dsp:txXfrm>
    </dsp:sp>
    <dsp:sp modelId="{CF13A673-70BC-4686-A4A8-9AADD27B07BA}">
      <dsp:nvSpPr>
        <dsp:cNvPr id="0" name=""/>
        <dsp:cNvSpPr/>
      </dsp:nvSpPr>
      <dsp:spPr>
        <a:xfrm>
          <a:off x="7602364" y="2433281"/>
          <a:ext cx="2929383" cy="1757630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Transaction listed on the customer’s credit card account</a:t>
          </a:r>
        </a:p>
      </dsp:txBody>
      <dsp:txXfrm>
        <a:off x="7602364" y="2433281"/>
        <a:ext cx="2929383" cy="17576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FCE06-35E8-4F22-887D-20912C2B4C01}">
      <dsp:nvSpPr>
        <dsp:cNvPr id="0" name=""/>
        <dsp:cNvSpPr/>
      </dsp:nvSpPr>
      <dsp:spPr>
        <a:xfrm>
          <a:off x="0" y="1805"/>
          <a:ext cx="5393361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C5605-5129-4C6C-85F5-A210B5229D11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61E4F-ADD5-46A1-834E-3320B829FE8F}">
      <dsp:nvSpPr>
        <dsp:cNvPr id="0" name=""/>
        <dsp:cNvSpPr/>
      </dsp:nvSpPr>
      <dsp:spPr>
        <a:xfrm>
          <a:off x="1057183" y="1805"/>
          <a:ext cx="433617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2.7% plus 5 cents for in-person transactions.</a:t>
          </a:r>
          <a:endParaRPr lang="en-US" sz="2200" kern="1200"/>
        </a:p>
      </dsp:txBody>
      <dsp:txXfrm>
        <a:off x="1057183" y="1805"/>
        <a:ext cx="4336177" cy="915310"/>
      </dsp:txXfrm>
    </dsp:sp>
    <dsp:sp modelId="{421ED33D-836F-42F7-9922-4223D2F0AAAC}">
      <dsp:nvSpPr>
        <dsp:cNvPr id="0" name=""/>
        <dsp:cNvSpPr/>
      </dsp:nvSpPr>
      <dsp:spPr>
        <a:xfrm>
          <a:off x="0" y="1145944"/>
          <a:ext cx="5393361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5D926-D93C-4A9F-898F-46078F0F9D9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EBAC6-4059-45A9-A685-3D1CD2AE947E}">
      <dsp:nvSpPr>
        <dsp:cNvPr id="0" name=""/>
        <dsp:cNvSpPr/>
      </dsp:nvSpPr>
      <dsp:spPr>
        <a:xfrm>
          <a:off x="1057183" y="1145944"/>
          <a:ext cx="433617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i="0" kern="1200"/>
            <a:t>2.9% plus 30 cents for online transactions.</a:t>
          </a:r>
          <a:endParaRPr lang="en-US" sz="2200" kern="1200"/>
        </a:p>
      </dsp:txBody>
      <dsp:txXfrm>
        <a:off x="1057183" y="1145944"/>
        <a:ext cx="4336177" cy="915310"/>
      </dsp:txXfrm>
    </dsp:sp>
    <dsp:sp modelId="{F5F0F1D9-2866-4278-B8D8-C26D08F95B3D}">
      <dsp:nvSpPr>
        <dsp:cNvPr id="0" name=""/>
        <dsp:cNvSpPr/>
      </dsp:nvSpPr>
      <dsp:spPr>
        <a:xfrm>
          <a:off x="0" y="2290082"/>
          <a:ext cx="5393361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5F6A3-A248-4DEE-AB10-85AE085FE19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E8335-601C-4F62-B8BD-D5FA4830661B}">
      <dsp:nvSpPr>
        <dsp:cNvPr id="0" name=""/>
        <dsp:cNvSpPr/>
      </dsp:nvSpPr>
      <dsp:spPr>
        <a:xfrm>
          <a:off x="1057183" y="2290082"/>
          <a:ext cx="433617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3.4% plus 30 cents for manually keyed transactions.</a:t>
          </a:r>
          <a:endParaRPr lang="en-US" sz="2200" kern="1200"/>
        </a:p>
      </dsp:txBody>
      <dsp:txXfrm>
        <a:off x="1057183" y="2290082"/>
        <a:ext cx="4336177" cy="915310"/>
      </dsp:txXfrm>
    </dsp:sp>
    <dsp:sp modelId="{B2191A43-3D0F-49E3-994F-9D6ADE9F2037}">
      <dsp:nvSpPr>
        <dsp:cNvPr id="0" name=""/>
        <dsp:cNvSpPr/>
      </dsp:nvSpPr>
      <dsp:spPr>
        <a:xfrm>
          <a:off x="0" y="3434221"/>
          <a:ext cx="5393361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F4C83-EAAA-4CB5-93C3-FDF5F39C689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484-18AD-4E61-921D-EAA967E9F726}">
      <dsp:nvSpPr>
        <dsp:cNvPr id="0" name=""/>
        <dsp:cNvSpPr/>
      </dsp:nvSpPr>
      <dsp:spPr>
        <a:xfrm>
          <a:off x="1057183" y="3434221"/>
          <a:ext cx="4336177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4.4% plus 30 cents for international card transactions.</a:t>
          </a:r>
          <a:endParaRPr lang="en-US" sz="2200" kern="1200"/>
        </a:p>
      </dsp:txBody>
      <dsp:txXfrm>
        <a:off x="1057183" y="3434221"/>
        <a:ext cx="4336177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CE6D3-B3A2-4DBC-91D0-07910EBCC5A5}">
      <dsp:nvSpPr>
        <dsp:cNvPr id="0" name=""/>
        <dsp:cNvSpPr/>
      </dsp:nvSpPr>
      <dsp:spPr>
        <a:xfrm>
          <a:off x="0" y="460"/>
          <a:ext cx="53341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C9397-1D5F-4AF4-BE48-7865120F63DF}">
      <dsp:nvSpPr>
        <dsp:cNvPr id="0" name=""/>
        <dsp:cNvSpPr/>
      </dsp:nvSpPr>
      <dsp:spPr>
        <a:xfrm>
          <a:off x="0" y="460"/>
          <a:ext cx="5334197" cy="753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Prefer to be private because they feel young as a company</a:t>
          </a:r>
        </a:p>
      </dsp:txBody>
      <dsp:txXfrm>
        <a:off x="0" y="460"/>
        <a:ext cx="5334197" cy="753782"/>
      </dsp:txXfrm>
    </dsp:sp>
    <dsp:sp modelId="{7BC478DE-F27E-4C09-8FB6-1FF77800D7A0}">
      <dsp:nvSpPr>
        <dsp:cNvPr id="0" name=""/>
        <dsp:cNvSpPr/>
      </dsp:nvSpPr>
      <dsp:spPr>
        <a:xfrm>
          <a:off x="0" y="754243"/>
          <a:ext cx="53341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C55F9B-D86D-4288-9E56-63CBBA450C1E}">
      <dsp:nvSpPr>
        <dsp:cNvPr id="0" name=""/>
        <dsp:cNvSpPr/>
      </dsp:nvSpPr>
      <dsp:spPr>
        <a:xfrm>
          <a:off x="0" y="754243"/>
          <a:ext cx="5334197" cy="753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Reporting, legalities, costs, and appeasements when going public</a:t>
          </a:r>
        </a:p>
      </dsp:txBody>
      <dsp:txXfrm>
        <a:off x="0" y="754243"/>
        <a:ext cx="5334197" cy="753782"/>
      </dsp:txXfrm>
    </dsp:sp>
    <dsp:sp modelId="{104AAFD6-A070-4B89-85E0-022D37D0E846}">
      <dsp:nvSpPr>
        <dsp:cNvPr id="0" name=""/>
        <dsp:cNvSpPr/>
      </dsp:nvSpPr>
      <dsp:spPr>
        <a:xfrm>
          <a:off x="0" y="1508026"/>
          <a:ext cx="53341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138BEB-EA3B-425F-B111-F90DDEB8489C}">
      <dsp:nvSpPr>
        <dsp:cNvPr id="0" name=""/>
        <dsp:cNvSpPr/>
      </dsp:nvSpPr>
      <dsp:spPr>
        <a:xfrm>
          <a:off x="0" y="1508026"/>
          <a:ext cx="5334197" cy="753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Competitive player in the fintech market already</a:t>
          </a:r>
        </a:p>
      </dsp:txBody>
      <dsp:txXfrm>
        <a:off x="0" y="1508026"/>
        <a:ext cx="5334197" cy="753782"/>
      </dsp:txXfrm>
    </dsp:sp>
    <dsp:sp modelId="{765F435B-A12F-4C03-8C62-18935652C701}">
      <dsp:nvSpPr>
        <dsp:cNvPr id="0" name=""/>
        <dsp:cNvSpPr/>
      </dsp:nvSpPr>
      <dsp:spPr>
        <a:xfrm>
          <a:off x="0" y="2261808"/>
          <a:ext cx="53341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1256C5-CEC4-4B81-9F85-83A808E201A1}">
      <dsp:nvSpPr>
        <dsp:cNvPr id="0" name=""/>
        <dsp:cNvSpPr/>
      </dsp:nvSpPr>
      <dsp:spPr>
        <a:xfrm>
          <a:off x="0" y="2261808"/>
          <a:ext cx="5334197" cy="753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They privately sells stock to investors instead in funding rounds</a:t>
          </a:r>
        </a:p>
      </dsp:txBody>
      <dsp:txXfrm>
        <a:off x="0" y="2261808"/>
        <a:ext cx="5334197" cy="753782"/>
      </dsp:txXfrm>
    </dsp:sp>
    <dsp:sp modelId="{75086CEC-E25D-42CC-86B2-CC4591F88CE8}">
      <dsp:nvSpPr>
        <dsp:cNvPr id="0" name=""/>
        <dsp:cNvSpPr/>
      </dsp:nvSpPr>
      <dsp:spPr>
        <a:xfrm>
          <a:off x="0" y="3015591"/>
          <a:ext cx="533419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EFC82E-96A2-4A04-BD44-5DCB7B504E65}">
      <dsp:nvSpPr>
        <dsp:cNvPr id="0" name=""/>
        <dsp:cNvSpPr/>
      </dsp:nvSpPr>
      <dsp:spPr>
        <a:xfrm>
          <a:off x="0" y="3015591"/>
          <a:ext cx="5334197" cy="753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Stripe employees can cash out private stock and IPO market slowed down in 2022</a:t>
          </a:r>
        </a:p>
      </dsp:txBody>
      <dsp:txXfrm>
        <a:off x="0" y="3015591"/>
        <a:ext cx="5334197" cy="7537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FB288-2311-4921-A00D-F42E951138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IPO market was sluggish in 2022, so a rise is expected</a:t>
          </a:r>
        </a:p>
      </dsp:txBody>
      <dsp:txXfrm>
        <a:off x="0" y="39687"/>
        <a:ext cx="3286125" cy="1971675"/>
      </dsp:txXfrm>
    </dsp:sp>
    <dsp:sp modelId="{612BBF11-A092-42AA-84D9-CB9E227B0CFA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Stripe considers an IPO for years, but remain private despite investor pressure</a:t>
          </a:r>
        </a:p>
      </dsp:txBody>
      <dsp:txXfrm>
        <a:off x="3614737" y="39687"/>
        <a:ext cx="3286125" cy="1971675"/>
      </dsp:txXfrm>
    </dsp:sp>
    <dsp:sp modelId="{671A00CB-8119-45E8-8AAC-7392C233892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Stripe can maintain control after a potential IPO with dual-shares</a:t>
          </a:r>
        </a:p>
      </dsp:txBody>
      <dsp:txXfrm>
        <a:off x="7229475" y="39687"/>
        <a:ext cx="3286125" cy="1971675"/>
      </dsp:txXfrm>
    </dsp:sp>
    <dsp:sp modelId="{CFEA67EE-C12A-4977-A84C-6429A6542E97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Stripe is influential and has  Uber, Google, and Apple partnerships</a:t>
          </a:r>
        </a:p>
      </dsp:txBody>
      <dsp:txXfrm>
        <a:off x="0" y="2339975"/>
        <a:ext cx="3286125" cy="1971675"/>
      </dsp:txXfrm>
    </dsp:sp>
    <dsp:sp modelId="{2472F893-DB20-4CFD-988C-A6B0B24474B0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Stripe has many rivals in the merchant acquiring space but stays ahead with API</a:t>
          </a:r>
        </a:p>
      </dsp:txBody>
      <dsp:txXfrm>
        <a:off x="3614737" y="2339975"/>
        <a:ext cx="3286125" cy="1971675"/>
      </dsp:txXfrm>
    </dsp:sp>
    <dsp:sp modelId="{DE62D64F-2FC4-40B7-9B5D-8D66A6F72727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After rising back up from a valuation decline, Stripe will make an IPO choice this year</a:t>
          </a:r>
        </a:p>
      </dsp:txBody>
      <dsp:txXfrm>
        <a:off x="7229475" y="2339975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BEE74-E8B2-498E-91D1-9566C9D2DC27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365D0-B7A1-420B-B04D-4B2486DD94B5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1785-8250-45B0-AF99-20E273EB015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IPO market is active and one of the following apply:</a:t>
          </a:r>
          <a:endParaRPr lang="en-US" sz="1800" kern="1200" dirty="0"/>
        </a:p>
      </dsp:txBody>
      <dsp:txXfrm>
        <a:off x="836323" y="3399"/>
        <a:ext cx="9679276" cy="724089"/>
      </dsp:txXfrm>
    </dsp:sp>
    <dsp:sp modelId="{F12DCD6D-89C6-48DB-BCD6-450F902B78A7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0D714-6AE9-4297-8FF6-345121822B9B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6A23F-6C87-4DB6-A26E-DA0D9D012097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During stagnation and when competition is catching up before performance falls and investors lose faith</a:t>
          </a:r>
          <a:endParaRPr lang="en-US" sz="1800" kern="1200" dirty="0"/>
        </a:p>
      </dsp:txBody>
      <dsp:txXfrm>
        <a:off x="836323" y="908511"/>
        <a:ext cx="9679276" cy="724089"/>
      </dsp:txXfrm>
    </dsp:sp>
    <dsp:sp modelId="{FBADF93D-4C5E-496A-92AB-716417ACE2D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AC60E-4FF4-4334-9665-2C89F0162E27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8BD2A-2212-476E-97FB-19C8F7E34047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Enough time has passed to be seen as a very well-established firm (10 years is still relatively young)</a:t>
          </a:r>
          <a:endParaRPr lang="en-US" sz="1800" kern="1200" dirty="0"/>
        </a:p>
      </dsp:txBody>
      <dsp:txXfrm>
        <a:off x="836323" y="1813624"/>
        <a:ext cx="9679276" cy="724089"/>
      </dsp:txXfrm>
    </dsp:sp>
    <dsp:sp modelId="{05721835-8895-4625-8399-383D274A77C1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4DE25-FBE6-4AEA-ABC1-4C562E9C994E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E4EEE-B2CD-4604-880E-72383D00654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publicity is needed to attract or retain much needed talent</a:t>
          </a:r>
        </a:p>
      </dsp:txBody>
      <dsp:txXfrm>
        <a:off x="836323" y="2718736"/>
        <a:ext cx="9679276" cy="724089"/>
      </dsp:txXfrm>
    </dsp:sp>
    <dsp:sp modelId="{874DD8DA-E328-4943-9F7C-4EF3FA0C5EA2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32B1C-5DD3-4BF5-9F90-99D97404E67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D25DE-29C5-416F-BD05-40CB9BC7656E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Stripe plans capital-heavy strategies, expansions, or innovations and could use the funding</a:t>
          </a:r>
          <a:endParaRPr lang="en-US" sz="1800" kern="1200" dirty="0"/>
        </a:p>
      </dsp:txBody>
      <dsp:txXfrm>
        <a:off x="836323" y="3623848"/>
        <a:ext cx="9679276" cy="7240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1A77E-1B70-44FC-BFC3-D5F778182E0A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6F01F-6ABC-47DE-8A0C-0CF17EDEE1E5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They are still a multibillion-dollar company</a:t>
          </a:r>
        </a:p>
      </dsp:txBody>
      <dsp:txXfrm>
        <a:off x="383617" y="1447754"/>
        <a:ext cx="2847502" cy="1768010"/>
      </dsp:txXfrm>
    </dsp:sp>
    <dsp:sp modelId="{72712B6B-10C3-448E-BE8C-0A5C62E5F384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810B59-3F6C-40B3-9142-22A5F462E23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Able to enjoy private freedoms</a:t>
          </a:r>
        </a:p>
      </dsp:txBody>
      <dsp:txXfrm>
        <a:off x="3998355" y="1447754"/>
        <a:ext cx="2847502" cy="1768010"/>
      </dsp:txXfrm>
    </dsp:sp>
    <dsp:sp modelId="{BCCC8FED-060F-4B77-A0B6-55A84CFC9E46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3A2D8D-3342-4F35-8671-4A6065C197AC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Can use IPO launch as a trump card when needed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203B-5608-4A2E-885A-3AA66D48FEE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82B19-5771-44F3-8175-5BE26B75A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0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57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52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2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5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75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81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7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11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transactions is number of IPOs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57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34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6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1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24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4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1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number of transactions but the value of all those transactions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Jumped back up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3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82B19-5771-44F3-8175-5BE26B75A0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7BE4-71E0-A9B8-C18F-906C07B99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6319E-716A-5C6E-F1A7-51DF8405C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DD95-3438-E181-26E8-F198979E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04F3-4A8C-E001-6525-CD52418F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46726-764D-5F01-E352-85E4CE51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8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4A6A-B343-2774-C8D0-73C733DB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87F3A-B39B-8F7A-A024-0539D5834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0850E-975C-99ED-EA9B-35A25A4C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85CB5-AC11-6AD8-8855-BF76EFDB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D60C8-69F0-8BB7-A14F-1D2AD80F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7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2EE74-5D8F-DD40-323D-C514FA23C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3813F-5EA7-5B72-E377-411FC22C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890A5-C9A1-3EFE-FC10-48311A64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A039-9951-BCDA-5D55-E8018822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C79ED-8218-AEA4-BD98-36F21CE4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2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A7D2-540E-B43F-DF15-D7C7F3B4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8F55-0A51-0864-A125-C82C36F8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5302A-4030-BE22-4CF1-1AF7ADF4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200E-3E38-6E68-0074-C2A396C8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C33CD-6975-93A4-A156-E6DCE446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4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CAEB-D034-4CEF-0E1A-5238C059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15FBB-E0E4-B1A6-15DA-D0A497DCD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8EDA2-F3FF-6473-E807-261B49F8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D843C-7E31-8E8D-4CF7-A83AC650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F4C28-AB09-CD8E-DC69-EF17B781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3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4437-C82C-4EE5-5A02-3A9E291D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3D991-8C6A-8D8D-BDB5-8A4C16E03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9677D-43A2-460A-133B-60E088862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8E3BE-CA91-DE3D-44EB-C50CA67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41F0A-EDD9-7604-CDDF-880CFB966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A5E45-8051-211D-E89A-3D5903FD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1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531E-A400-8312-4B0D-7B88852B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FB2D0-7A60-2E4B-CF47-218908B97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23A5A-15B9-054D-83C9-E97F59A78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90740-F380-FA4B-05E8-7B52636DF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20735-576B-F621-6A10-B1AA806FE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E5FBB-B568-D7FD-CB7C-53D731DC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49656-2A5B-293E-D524-F8FD1F20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D37F0-7EB9-03D3-02E7-DBFC00DD7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32DA-7C99-7501-7009-21E57A13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DA1C7-1C14-95DB-F243-2FA96170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63806-42D1-AB23-DBE8-EF2BB563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37A9F-C3DA-4715-82CF-1C3389A7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1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D7748-E8E5-FC38-80DA-BAD776C9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3DB56-CD8E-F6DC-4175-A22AC4E7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D683-E82C-1067-5D6B-CBFBAB3E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8E7B-FD0D-AEF1-1B4C-A861920B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00C4-E862-5CE5-D56A-F147C3FC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A8AC2-5489-AF44-3730-916174390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8D4E0-1CAA-7E4C-7F57-7E0C7243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A0F25-5A45-10DE-E148-7ED2605F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FAE64-EC95-9976-7E46-DA121B3A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7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9847-0BE7-E12F-E728-45450EE4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AF84-3E22-9D00-91BB-AD2AF7452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E57FE-5792-9FBA-764B-60D40BAB1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C0CC4-5B91-E001-ACF0-1CA9955A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9BB7F-83DE-28A6-C9D8-4D7DEDBC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1D65C-B96D-A3F0-131C-8E614BFA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F8C78-2402-99A6-F241-AB1C4B99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A132-23BB-BCAA-FD27-7C83F3616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3E55A-58E7-4E19-6FEB-D55AC3D89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3FEDA-D741-4236-898A-CEE846FE03D7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1F72A-C035-1FF0-1553-D005F9B90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6D24-A029-F864-5C01-96EE1AAC3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574B4-362B-48A4-8A51-C69C0FFEB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8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.com/en/shares/ipos/what-is-an-ipo#:~:text=An%20initial%20public%20offering%20(IPO)%20is%20one%20of%20the%20methods,the%20predicted%20demand%20for%20them" TargetMode="External"/><Relationship Id="rId7" Type="http://schemas.openxmlformats.org/officeDocument/2006/relationships/hyperlink" Target="https://backlinko.com/stripe-users" TargetMode="External"/><Relationship Id="rId2" Type="http://schemas.openxmlformats.org/officeDocument/2006/relationships/hyperlink" Target="https://www.investors.com/news/technology/stripe-ipo-will-fintech-finally-take-the-plunge-when-market-picks-u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bc.com/2021/11/23/stripe-very-happy-staying-private-co-founder-john-collison-says.html" TargetMode="External"/><Relationship Id="rId5" Type="http://schemas.openxmlformats.org/officeDocument/2006/relationships/hyperlink" Target="https://www.reuters.com/technology/stripe-valuation-jumps-65-bln-employee-share-sale-deal-wsj-2024-02-28/" TargetMode="External"/><Relationship Id="rId4" Type="http://schemas.openxmlformats.org/officeDocument/2006/relationships/hyperlink" Target="https://www.nerdwallet.com/article/small-business/what-is-strip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03" name="Rectangle 6202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1640CE3A-59B5-3A88-A325-82FF79833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658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0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58592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0D0BA-38EE-269A-28DC-644610654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9003" y="1431097"/>
            <a:ext cx="5953994" cy="2993345"/>
          </a:xfrm>
        </p:spPr>
        <p:txBody>
          <a:bodyPr>
            <a:normAutofit/>
          </a:bodyPr>
          <a:lstStyle/>
          <a:p>
            <a:r>
              <a:rPr lang="en-US" sz="4800" dirty="0"/>
              <a:t>Should Stripe go Public in 2024?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66381-1753-26EB-59F3-1863C05AE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5361442"/>
            <a:ext cx="4431162" cy="1337967"/>
          </a:xfrm>
        </p:spPr>
        <p:txBody>
          <a:bodyPr>
            <a:normAutofit/>
          </a:bodyPr>
          <a:lstStyle/>
          <a:p>
            <a:r>
              <a:rPr lang="en-US" dirty="0"/>
              <a:t>By: Isaiah Sarria</a:t>
            </a:r>
          </a:p>
        </p:txBody>
      </p:sp>
    </p:spTree>
    <p:extLst>
      <p:ext uri="{BB962C8B-B14F-4D97-AF65-F5344CB8AC3E}">
        <p14:creationId xmlns:p14="http://schemas.microsoft.com/office/powerpoint/2010/main" val="311715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1D855-6134-B673-0581-8C16D0343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Stripe’s Company Worth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0CB0A00-CC76-1E08-0CC4-44A2D75F1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1658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873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Psychology of Competitiveness | Eastern Oregon University Online">
            <a:extLst>
              <a:ext uri="{FF2B5EF4-FFF2-40B4-BE49-F238E27FC236}">
                <a16:creationId xmlns:a16="http://schemas.microsoft.com/office/drawing/2014/main" id="{25133205-5940-F98C-8476-F3F838D3E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639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6EB85A-1057-91E6-7102-7CF13790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of the Competition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724099-F3AF-61EB-3739-8E9A2B710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Size and Niche Comparisons</a:t>
            </a:r>
          </a:p>
        </p:txBody>
      </p:sp>
    </p:spTree>
    <p:extLst>
      <p:ext uri="{BB962C8B-B14F-4D97-AF65-F5344CB8AC3E}">
        <p14:creationId xmlns:p14="http://schemas.microsoft.com/office/powerpoint/2010/main" val="12625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D27AA-E6D8-7389-5720-6DBCD52F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Competition Size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CDB0B6-E567-CC9C-C76B-AC9617C81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766909"/>
              </p:ext>
            </p:extLst>
          </p:nvPr>
        </p:nvGraphicFramePr>
        <p:xfrm>
          <a:off x="778256" y="2285312"/>
          <a:ext cx="10659429" cy="384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6329">
                  <a:extLst>
                    <a:ext uri="{9D8B030D-6E8A-4147-A177-3AD203B41FA5}">
                      <a16:colId xmlns:a16="http://schemas.microsoft.com/office/drawing/2014/main" val="255445874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53945167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788242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78282343"/>
                    </a:ext>
                  </a:extLst>
                </a:gridCol>
              </a:tblGrid>
              <a:tr h="641223">
                <a:tc>
                  <a:txBody>
                    <a:bodyPr/>
                    <a:lstStyle/>
                    <a:p>
                      <a:pPr algn="l" fontAlgn="b"/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Stripe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Paypal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Square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4178265619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Valuation ($B)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65.00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66.90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110.00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14689610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Annual Revenue ($B)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14.40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29.80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21.90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201978012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Number of employees (K)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27.2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12.9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51699623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Number of users (M)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2.84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30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4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044191524"/>
                  </a:ext>
                </a:extLst>
              </a:tr>
              <a:tr h="641223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Year Founded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2010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1998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u="none" strike="noStrike">
                          <a:effectLst/>
                        </a:rPr>
                        <a:t>2009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093909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70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C398F-9A17-EF31-4CF6-7165DFA6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Stripe’s Niche and Clientele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90E5-E377-0F08-BCF6-CE3C2B278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2" y="2389218"/>
            <a:ext cx="4530898" cy="3639450"/>
          </a:xfrm>
        </p:spPr>
        <p:txBody>
          <a:bodyPr anchor="ctr"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sz="3500" dirty="0"/>
              <a:t>Features geared towards online sales</a:t>
            </a:r>
          </a:p>
          <a:p>
            <a:r>
              <a:rPr lang="en-US" sz="3500" dirty="0"/>
              <a:t>High interface customizability for developers</a:t>
            </a:r>
          </a:p>
          <a:p>
            <a:r>
              <a:rPr lang="en-US" sz="3500" dirty="0"/>
              <a:t>Small businesses are main clientele</a:t>
            </a:r>
          </a:p>
          <a:p>
            <a:r>
              <a:rPr lang="en-US" sz="3500" dirty="0"/>
              <a:t>International support</a:t>
            </a:r>
          </a:p>
          <a:p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Stripe Dashboard on the App Store">
            <a:extLst>
              <a:ext uri="{FF2B5EF4-FFF2-40B4-BE49-F238E27FC236}">
                <a16:creationId xmlns:a16="http://schemas.microsoft.com/office/drawing/2014/main" id="{018ACEE6-0759-82EE-7A5E-5451EADF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68" y="2812368"/>
            <a:ext cx="6098822" cy="304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54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C398F-9A17-EF31-4CF6-7165DFA6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PayPal vs Stripe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90E5-E377-0F08-BCF6-CE3C2B278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3436600"/>
            <a:ext cx="4530898" cy="3639450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/>
              <a:t>Small businesses are main clientele</a:t>
            </a:r>
          </a:p>
          <a:p>
            <a:r>
              <a:rPr lang="en-US" sz="3200" dirty="0"/>
              <a:t>Very recognizable international brand</a:t>
            </a:r>
          </a:p>
          <a:p>
            <a:r>
              <a:rPr lang="en-US" sz="3200" dirty="0"/>
              <a:t>Easy set up for teams without developers</a:t>
            </a:r>
          </a:p>
          <a:p>
            <a:r>
              <a:rPr lang="en-US" sz="3200" dirty="0"/>
              <a:t>Relatively higher price and monthly fees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pic>
        <p:nvPicPr>
          <p:cNvPr id="6" name="Picture 6" descr="PayPal Review 2024 | Credit Card Processing | U.S. News">
            <a:extLst>
              <a:ext uri="{FF2B5EF4-FFF2-40B4-BE49-F238E27FC236}">
                <a16:creationId xmlns:a16="http://schemas.microsoft.com/office/drawing/2014/main" id="{63EE1CD5-6137-8118-B327-CA45ED52E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053808"/>
            <a:ext cx="5150277" cy="25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C9039-E182-AE48-C473-FAA960B2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Square vs Stripe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DF75B7-2886-E37D-F74D-7C9BC7E4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53" y="2984778"/>
            <a:ext cx="4827640" cy="3871561"/>
          </a:xfrm>
        </p:spPr>
        <p:txBody>
          <a:bodyPr anchor="ctr">
            <a:noAutofit/>
          </a:bodyPr>
          <a:lstStyle/>
          <a:p>
            <a:r>
              <a:rPr lang="en-US" dirty="0"/>
              <a:t>More point-of-sale (POS) support options and other service integrations</a:t>
            </a:r>
          </a:p>
          <a:p>
            <a:r>
              <a:rPr lang="en-US" dirty="0"/>
              <a:t>Low international support</a:t>
            </a:r>
          </a:p>
          <a:p>
            <a:r>
              <a:rPr lang="en-US" dirty="0"/>
              <a:t>In person businesses are main clientele</a:t>
            </a:r>
          </a:p>
          <a:p>
            <a:r>
              <a:rPr lang="en-US" dirty="0"/>
              <a:t>Relatively higher pricing and monthly fees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4" descr="Is Square HIPAA &amp; PCI Compliant? Compliancy Group">
            <a:extLst>
              <a:ext uri="{FF2B5EF4-FFF2-40B4-BE49-F238E27FC236}">
                <a16:creationId xmlns:a16="http://schemas.microsoft.com/office/drawing/2014/main" id="{6F8467F0-0E97-C808-ED62-DABF5044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3958" y="3094011"/>
            <a:ext cx="4405826" cy="278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2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6908B1-038F-33BC-4536-A9210ED36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44" y="5198168"/>
            <a:ext cx="9859618" cy="642797"/>
          </a:xfrm>
        </p:spPr>
        <p:txBody>
          <a:bodyPr>
            <a:normAutofit/>
          </a:bodyPr>
          <a:lstStyle/>
          <a:p>
            <a:r>
              <a:rPr lang="en-US" sz="3600" dirty="0"/>
              <a:t>Stripe’s IPO Dilemma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965239-7B02-D555-F017-E11894244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8774" y="5928655"/>
            <a:ext cx="7831559" cy="410689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ouple of men sitting in a room&#10;&#10;Description automatically generated">
            <a:extLst>
              <a:ext uri="{FF2B5EF4-FFF2-40B4-BE49-F238E27FC236}">
                <a16:creationId xmlns:a16="http://schemas.microsoft.com/office/drawing/2014/main" id="{10CA91B3-9353-9E89-5303-BEFBCF572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9" b="-1"/>
          <a:stretch/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7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61A67-3494-199C-9924-B62D686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What is an Initial Public Offering (IPO)?</a:t>
            </a:r>
          </a:p>
        </p:txBody>
      </p:sp>
      <p:sp>
        <p:nvSpPr>
          <p:cNvPr id="41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2873-8338-C08D-1D37-8897DE27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“Going public” by selling shares on the stock market</a:t>
            </a:r>
          </a:p>
          <a:p>
            <a:r>
              <a:rPr lang="en-US" sz="2200"/>
              <a:t>A publicized market event</a:t>
            </a:r>
          </a:p>
          <a:p>
            <a:r>
              <a:rPr lang="en-US" sz="2200"/>
              <a:t>The publicity can increase company exposure, sales, and capital</a:t>
            </a:r>
          </a:p>
          <a:p>
            <a:r>
              <a:rPr lang="en-US" sz="2200"/>
              <a:t>Is a sign of stability and growth compared to a small private firm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4098" name="Picture 2" descr="Initial Public Offerings (IPOs)">
            <a:extLst>
              <a:ext uri="{FF2B5EF4-FFF2-40B4-BE49-F238E27FC236}">
                <a16:creationId xmlns:a16="http://schemas.microsoft.com/office/drawing/2014/main" id="{629DF8C8-3F8D-EC7B-73E0-64129AF75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r="16789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86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AB81-818E-E5E1-8707-832C80F2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Stripe’s Potential Reasons to be an IPO</a:t>
            </a:r>
          </a:p>
        </p:txBody>
      </p:sp>
      <p:pic>
        <p:nvPicPr>
          <p:cNvPr id="3074" name="Picture 2" descr="Is Stripe Safe for Online Merchants? - DirectPayNet">
            <a:extLst>
              <a:ext uri="{FF2B5EF4-FFF2-40B4-BE49-F238E27FC236}">
                <a16:creationId xmlns:a16="http://schemas.microsoft.com/office/drawing/2014/main" id="{1078D488-05D3-3328-BB7D-16B1977EB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2" r="30237" b="1"/>
          <a:stretch/>
        </p:blipFill>
        <p:spPr bwMode="auto">
          <a:xfrm>
            <a:off x="-1" y="10"/>
            <a:ext cx="51511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9C82-399D-644F-86B1-DD8C8F74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Public investors want to invest</a:t>
            </a:r>
          </a:p>
          <a:p>
            <a:r>
              <a:rPr lang="en-US" sz="2000"/>
              <a:t>Private investments may only work for so long</a:t>
            </a:r>
          </a:p>
          <a:p>
            <a:r>
              <a:rPr lang="en-US" sz="2000"/>
              <a:t>Fintech 2022 IPO stocks are bouncing back</a:t>
            </a:r>
          </a:p>
          <a:p>
            <a:r>
              <a:rPr lang="en-US" sz="2000"/>
              <a:t>IPO activities is forecasted for second half of 2024 </a:t>
            </a:r>
          </a:p>
          <a:p>
            <a:r>
              <a:rPr lang="en-US" sz="2000"/>
              <a:t>Would be a very prominent and established IPO</a:t>
            </a:r>
          </a:p>
          <a:p>
            <a:r>
              <a:rPr lang="en-US" sz="2000"/>
              <a:t>Dual class shares (more equity ownership ≠ more voting rights)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9310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4C683-C27D-6339-F142-6B60FA34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Stripe’s IPO Resistance</a:t>
            </a:r>
          </a:p>
        </p:txBody>
      </p:sp>
      <p:pic>
        <p:nvPicPr>
          <p:cNvPr id="3" name="Picture 2" descr="A group of people standing on a stage&#10;&#10;Description automatically generated">
            <a:extLst>
              <a:ext uri="{FF2B5EF4-FFF2-40B4-BE49-F238E27FC236}">
                <a16:creationId xmlns:a16="http://schemas.microsoft.com/office/drawing/2014/main" id="{AD777EEE-827C-A40E-DA94-636407D51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57" r="28579" b="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6C67D6-2EAE-A46A-0856-AC02CBFAD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156286"/>
              </p:ext>
            </p:extLst>
          </p:nvPr>
        </p:nvGraphicFramePr>
        <p:xfrm>
          <a:off x="761800" y="2470244"/>
          <a:ext cx="5334197" cy="376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352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9F4E-CBA6-C0E4-8250-06452C36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5074024"/>
            <a:ext cx="10109199" cy="5980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/>
              <a:t>Who is Stripe?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6F316-7D83-B2CB-E0A5-6E8D33DCC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5672059"/>
            <a:ext cx="10109199" cy="547765"/>
          </a:xfrm>
        </p:spPr>
        <p:txBody>
          <a:bodyPr anchor="t">
            <a:normAutofit/>
          </a:bodyPr>
          <a:lstStyle/>
          <a:p>
            <a:pPr algn="l"/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7B1911-EF0E-A3A1-AAFD-853FFF861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1" b="15599"/>
          <a:stretch/>
        </p:blipFill>
        <p:spPr bwMode="auto">
          <a:xfrm>
            <a:off x="20" y="-39"/>
            <a:ext cx="12191980" cy="41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7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159E22A-F385-8EBE-0168-EC980DDB5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4"/>
          <a:stretch/>
        </p:blipFill>
        <p:spPr bwMode="auto">
          <a:xfrm>
            <a:off x="1447907" y="643466"/>
            <a:ext cx="929618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2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owth Stories: Why Is Stripe So Popular? | ChartMogul">
            <a:extLst>
              <a:ext uri="{FF2B5EF4-FFF2-40B4-BE49-F238E27FC236}">
                <a16:creationId xmlns:a16="http://schemas.microsoft.com/office/drawing/2014/main" id="{BE557BB7-43BD-29D2-7544-C4F6224B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7" r="142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46B53-BAAE-6F99-FF84-2CBD60D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Article Summary and Recap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FFD97-7CF0-17B5-121B-8B0A20699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145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9335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D7C0-935A-3461-DBC5-9063BA73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Stripe launch an IPO?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BDD5DD-488B-0E91-F2ED-DF5BB8572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347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24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a Stripe payment: A quick guide to Stripe payments">
            <a:extLst>
              <a:ext uri="{FF2B5EF4-FFF2-40B4-BE49-F238E27FC236}">
                <a16:creationId xmlns:a16="http://schemas.microsoft.com/office/drawing/2014/main" id="{8F5EAA1E-CDFE-6FC8-FDD2-0B2A1C49A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9" r="743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185CB-8A2E-0C88-189C-7C98264A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Stripe should stay private in 2024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D58FA4-7823-C7E2-798C-2724094E0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068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886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E45A-5813-AF9B-FBAF-21DA89D6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7A4C86AF-E874-3688-E2FF-05114322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15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DAC1-44F1-722B-2F9C-A69ED031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E789-9D15-CDAC-3D1D-64DA34C2D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https://www.investors.com/news/technology/stripe-ipo-will-fintech-finally-take-the-plunge-when-market-picks-up/</a:t>
            </a:r>
            <a:endParaRPr lang="en-US" dirty="0"/>
          </a:p>
          <a:p>
            <a:r>
              <a:rPr lang="en-US" dirty="0">
                <a:hlinkClick r:id="rId3"/>
              </a:rPr>
              <a:t>https://www.ig.com/en/shares/ipos/what-is-an-ipo#:~:text=An%20initial%20public%20offering%20(IPO)%20is%20one%20of%20the%20methods,the%20predicted%20demand%20for%20them</a:t>
            </a:r>
            <a:r>
              <a:rPr lang="en-US" dirty="0"/>
              <a:t>.</a:t>
            </a:r>
          </a:p>
          <a:p>
            <a:r>
              <a:rPr lang="en-US" dirty="0">
                <a:hlinkClick r:id="rId4"/>
              </a:rPr>
              <a:t>https://www.nerdwallet.com/article/small-business/what-is-stripe</a:t>
            </a:r>
            <a:endParaRPr lang="en-US" dirty="0"/>
          </a:p>
          <a:p>
            <a:r>
              <a:rPr lang="en-US" dirty="0">
                <a:hlinkClick r:id="rId5"/>
              </a:rPr>
              <a:t>https://www.reuters.com/technology/stripe-valuation-jumps-65-bln-employee-share-sale-deal-wsj-2024-02-28/</a:t>
            </a:r>
            <a:endParaRPr lang="en-US" dirty="0"/>
          </a:p>
          <a:p>
            <a:r>
              <a:rPr lang="en-US" dirty="0">
                <a:hlinkClick r:id="rId6"/>
              </a:rPr>
              <a:t>https://www.cnbc.com/2021/11/23/stripe-very-happy-staying-private-https://www.spglobal.com/marketintelligence/en/news-insights/latest-news-headlines/global-ipo-activity-cut-nearly-in-half-in-2022-just-20-launched-in-us-during-q4-73793488co-founder-john-collison-says.html</a:t>
            </a:r>
            <a:endParaRPr lang="en-US" dirty="0"/>
          </a:p>
          <a:p>
            <a:r>
              <a:rPr lang="en-US" dirty="0">
                <a:hlinkClick r:id="rId7"/>
              </a:rPr>
              <a:t>https://backlinko.com/stripe-users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5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66" name="Arc 206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A5AF4-4F6F-C54D-AD2F-8E459219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Two men standing next to each other&#10;&#10;Description automatically generated">
            <a:extLst>
              <a:ext uri="{FF2B5EF4-FFF2-40B4-BE49-F238E27FC236}">
                <a16:creationId xmlns:a16="http://schemas.microsoft.com/office/drawing/2014/main" id="{34E80EFA-4666-913C-F54B-349670270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r="21419" b="-2"/>
          <a:stretch/>
        </p:blipFill>
        <p:spPr bwMode="auto">
          <a:xfrm>
            <a:off x="703182" y="659860"/>
            <a:ext cx="4777381" cy="53685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8F44C7AF-011A-1F58-240F-49D2E3A82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Fintech company valued at about $65B</a:t>
            </a:r>
          </a:p>
          <a:p>
            <a:r>
              <a:rPr lang="en-US" dirty="0"/>
              <a:t>Founded by Patrick and John Collision in 2010</a:t>
            </a:r>
          </a:p>
          <a:p>
            <a:r>
              <a:rPr lang="en-US" dirty="0"/>
              <a:t>Payment processing, primarily</a:t>
            </a:r>
          </a:p>
          <a:p>
            <a:r>
              <a:rPr lang="en-US" dirty="0"/>
              <a:t>Also provides billing, invoicing, and sales tax automation services</a:t>
            </a:r>
          </a:p>
          <a:p>
            <a:r>
              <a:rPr lang="en-US" dirty="0"/>
              <a:t>Has been considering going public via an IPO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863A5-6488-2849-628F-48581476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Stripe’s General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ECE17F-61D0-2EC4-DC96-776B79C27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94349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226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A0D93-448C-A498-97FA-53E14C3CE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Stripe’s Payment Processing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386E2E8-69C6-13C6-63C7-8282F951E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7458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60A23-D480-09E5-71B1-FC4CB226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/>
              <a:t>Stripe’s Payment Processing Fees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B3DDC00-CC95-82BC-9EF7-0586A3510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4" r="20005" b="-1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149CC1-1497-F5C4-6DD0-76C52B24B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231102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272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D7C1-3B97-41ED-1711-7EFAD1AA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Funding Rounds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21D0704-6920-A18D-C813-FDDDC686F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127625"/>
              </p:ext>
            </p:extLst>
          </p:nvPr>
        </p:nvGraphicFramePr>
        <p:xfrm>
          <a:off x="5533204" y="750440"/>
          <a:ext cx="5410530" cy="5453927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1744568">
                  <a:extLst>
                    <a:ext uri="{9D8B030D-6E8A-4147-A177-3AD203B41FA5}">
                      <a16:colId xmlns:a16="http://schemas.microsoft.com/office/drawing/2014/main" val="3460803216"/>
                    </a:ext>
                  </a:extLst>
                </a:gridCol>
                <a:gridCol w="3665962">
                  <a:extLst>
                    <a:ext uri="{9D8B030D-6E8A-4147-A177-3AD203B41FA5}">
                      <a16:colId xmlns:a16="http://schemas.microsoft.com/office/drawing/2014/main" val="3239394779"/>
                    </a:ext>
                  </a:extLst>
                </a:gridCol>
              </a:tblGrid>
              <a:tr h="531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US" sz="13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536" marR="147536" marT="147536" marB="14753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635B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cap="all" spc="60" dirty="0">
                          <a:solidFill>
                            <a:schemeClr val="tx1"/>
                          </a:solidFill>
                          <a:effectLst/>
                        </a:rPr>
                        <a:t> Raised Capital </a:t>
                      </a:r>
                      <a:endParaRPr lang="en-US" sz="13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7536" marR="147536" marT="147536" marB="14753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635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46474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2010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      200,000.00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274359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$             2,000,000.00 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264941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38,000,000.00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664482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2014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100,000,000.00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041754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100,000,000.00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79041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2016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316,000,000.00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87077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   11,270,000.00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287858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283,500,000.00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41072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350,000,000.00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282731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600,000,000.00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43501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$        950,000,000.00 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61798"/>
                  </a:ext>
                </a:extLst>
              </a:tr>
              <a:tr h="410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$  65,000,000,000.00 </a:t>
                      </a:r>
                      <a:endParaRPr lang="en-US" sz="1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246" marR="10246" marT="10246" marB="9835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044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64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E5C6C-BB9B-A2E7-523F-5574B0A4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Funding Rounds</a:t>
            </a:r>
          </a:p>
        </p:txBody>
      </p:sp>
      <p:graphicFrame>
        <p:nvGraphicFramePr>
          <p:cNvPr id="47" name="Content Placeholder 7">
            <a:extLst>
              <a:ext uri="{FF2B5EF4-FFF2-40B4-BE49-F238E27FC236}">
                <a16:creationId xmlns:a16="http://schemas.microsoft.com/office/drawing/2014/main" id="{D04F4AA6-92B2-A603-330D-55BED9D4C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3188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873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0331B-3F0D-6B8F-6A55-43146D79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5736" y="457200"/>
            <a:ext cx="782052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2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2334</TotalTime>
  <Words>939</Words>
  <Application>Microsoft Office PowerPoint</Application>
  <PresentationFormat>Widescreen</PresentationFormat>
  <Paragraphs>172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Calibri</vt:lpstr>
      <vt:lpstr>Office Theme</vt:lpstr>
      <vt:lpstr>Should Stripe go Public in 2024?</vt:lpstr>
      <vt:lpstr>Who is Stripe?</vt:lpstr>
      <vt:lpstr>Background</vt:lpstr>
      <vt:lpstr>Stripe’s General Benefits</vt:lpstr>
      <vt:lpstr>Stripe’s Payment Processing</vt:lpstr>
      <vt:lpstr>Stripe’s Payment Processing Fees</vt:lpstr>
      <vt:lpstr>Funding Rounds</vt:lpstr>
      <vt:lpstr>Funding Rounds</vt:lpstr>
      <vt:lpstr>PowerPoint Presentation</vt:lpstr>
      <vt:lpstr>Stripe’s Company Worth</vt:lpstr>
      <vt:lpstr>Some of the Competition</vt:lpstr>
      <vt:lpstr>Competition Size Overview</vt:lpstr>
      <vt:lpstr>Stripe’s Niche and Clientele </vt:lpstr>
      <vt:lpstr>PayPal vs Stripe</vt:lpstr>
      <vt:lpstr>Square vs Stripe</vt:lpstr>
      <vt:lpstr>Stripe’s IPO Dilemma</vt:lpstr>
      <vt:lpstr>What is an Initial Public Offering (IPO)?</vt:lpstr>
      <vt:lpstr>Stripe’s Potential Reasons to be an IPO</vt:lpstr>
      <vt:lpstr>Stripe’s IPO Resistance</vt:lpstr>
      <vt:lpstr>PowerPoint Presentation</vt:lpstr>
      <vt:lpstr>Article Summary and Recap</vt:lpstr>
      <vt:lpstr>When should Stripe launch an IPO?</vt:lpstr>
      <vt:lpstr>Stripe should stay private in 2024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Stripe go Public?</dc:title>
  <dc:creator>Sarria, Isaiah</dc:creator>
  <cp:lastModifiedBy>Sarria, Isaiah</cp:lastModifiedBy>
  <cp:revision>8</cp:revision>
  <dcterms:created xsi:type="dcterms:W3CDTF">2024-03-12T15:03:47Z</dcterms:created>
  <dcterms:modified xsi:type="dcterms:W3CDTF">2024-03-15T04:05:49Z</dcterms:modified>
</cp:coreProperties>
</file>